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17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50.svg" ContentType="image/svg+xml"/>
  <Override PartName="/ppt/media/image59.svg" ContentType="image/svg+xml"/>
  <Override PartName="/ppt/media/image6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71"/>
  </p:handoutMasterIdLst>
  <p:sldIdLst>
    <p:sldId id="259" r:id="rId3"/>
    <p:sldId id="258" r:id="rId4"/>
    <p:sldId id="266" r:id="rId5"/>
    <p:sldId id="2365" r:id="rId6"/>
    <p:sldId id="257" r:id="rId8"/>
    <p:sldId id="2367" r:id="rId9"/>
    <p:sldId id="2368" r:id="rId10"/>
    <p:sldId id="2369" r:id="rId11"/>
    <p:sldId id="295" r:id="rId12"/>
    <p:sldId id="2371" r:id="rId13"/>
    <p:sldId id="2372" r:id="rId14"/>
    <p:sldId id="2373" r:id="rId15"/>
    <p:sldId id="263" r:id="rId16"/>
    <p:sldId id="2374" r:id="rId17"/>
    <p:sldId id="2375" r:id="rId18"/>
    <p:sldId id="2401" r:id="rId19"/>
    <p:sldId id="2402" r:id="rId20"/>
    <p:sldId id="2403" r:id="rId21"/>
    <p:sldId id="2394" r:id="rId22"/>
    <p:sldId id="2396" r:id="rId23"/>
    <p:sldId id="2397" r:id="rId24"/>
    <p:sldId id="2398" r:id="rId25"/>
    <p:sldId id="2400" r:id="rId26"/>
    <p:sldId id="2390" r:id="rId27"/>
    <p:sldId id="2392" r:id="rId28"/>
    <p:sldId id="2393" r:id="rId29"/>
    <p:sldId id="2391" r:id="rId30"/>
    <p:sldId id="265" r:id="rId31"/>
    <p:sldId id="276" r:id="rId32"/>
    <p:sldId id="260" r:id="rId33"/>
    <p:sldId id="2346" r:id="rId34"/>
    <p:sldId id="2338" r:id="rId35"/>
    <p:sldId id="2342" r:id="rId36"/>
    <p:sldId id="2340" r:id="rId37"/>
    <p:sldId id="2343" r:id="rId38"/>
    <p:sldId id="2348" r:id="rId39"/>
    <p:sldId id="2347" r:id="rId40"/>
    <p:sldId id="2350" r:id="rId41"/>
    <p:sldId id="2352" r:id="rId42"/>
    <p:sldId id="2351" r:id="rId43"/>
    <p:sldId id="2353" r:id="rId44"/>
    <p:sldId id="2354" r:id="rId45"/>
    <p:sldId id="2355" r:id="rId46"/>
    <p:sldId id="2356" r:id="rId47"/>
    <p:sldId id="2357" r:id="rId48"/>
    <p:sldId id="2358" r:id="rId49"/>
    <p:sldId id="2359" r:id="rId50"/>
    <p:sldId id="2360" r:id="rId51"/>
    <p:sldId id="2361" r:id="rId52"/>
    <p:sldId id="2362" r:id="rId53"/>
    <p:sldId id="2363" r:id="rId54"/>
    <p:sldId id="2364" r:id="rId55"/>
    <p:sldId id="262" r:id="rId56"/>
    <p:sldId id="2382" r:id="rId57"/>
    <p:sldId id="2383" r:id="rId58"/>
    <p:sldId id="2384" r:id="rId59"/>
    <p:sldId id="2385" r:id="rId60"/>
    <p:sldId id="2386" r:id="rId61"/>
    <p:sldId id="2387" r:id="rId62"/>
    <p:sldId id="2388" r:id="rId63"/>
    <p:sldId id="2389" r:id="rId64"/>
    <p:sldId id="268" r:id="rId65"/>
    <p:sldId id="346" r:id="rId66"/>
    <p:sldId id="2380" r:id="rId67"/>
    <p:sldId id="2381" r:id="rId68"/>
    <p:sldId id="2335" r:id="rId69"/>
    <p:sldId id="256" r:id="rId70"/>
  </p:sldIdLst>
  <p:sldSz cx="12192000" cy="6858000"/>
  <p:notesSz cx="6858000" cy="9144000"/>
  <p:embeddedFontLst>
    <p:embeddedFont>
      <p:font typeface="Roboto Condensed" panose="02000000000000000000" pitchFamily="2" charset="0"/>
      <p:regular r:id="rId75"/>
    </p:embeddedFont>
    <p:embeddedFont>
      <p:font typeface="Segoe UI" panose="020B0502040204020203" pitchFamily="34" charset="0"/>
      <p:regular r:id="rId76"/>
      <p:bold r:id="rId77"/>
      <p:italic r:id="rId78"/>
      <p:boldItalic r:id="rId79"/>
    </p:embeddedFont>
    <p:embeddedFont>
      <p:font typeface="微软雅黑" panose="020B0503020204020204" pitchFamily="34" charset="-122"/>
      <p:regular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Open Sans SemiBold" panose="020B0706030804020204" pitchFamily="34" charset="0"/>
      <p:bold r:id="rId83"/>
    </p:embeddedFont>
    <p:embeddedFont>
      <p:font typeface="黑体" panose="02010609060101010101" charset="-122"/>
      <p:regular r:id="rId84"/>
    </p:embeddedFont>
    <p:embeddedFont>
      <p:font typeface="Poppins" panose="00000500000000000000" charset="0"/>
      <p:regular r:id="rId85"/>
      <p:bold r:id="rId86"/>
      <p:italic r:id="rId87"/>
      <p:boldItalic r:id="rId88"/>
    </p:embeddedFont>
    <p:embeddedFont>
      <p:font typeface="等线" panose="02010600030101010101" charset="-122"/>
      <p:regular r:id="rId89"/>
    </p:embeddedFont>
    <p:embeddedFont>
      <p:font typeface="Calibri" panose="020F0502020204030204" charset="0"/>
      <p:regular r:id="rId90"/>
      <p:bold r:id="rId91"/>
      <p:italic r:id="rId92"/>
      <p:boldItalic r:id="rId93"/>
    </p:embeddedFont>
  </p:embeddedFontLst>
  <p:custDataLst>
    <p:tags r:id="rId9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161616"/>
    <a:srgbClr val="6DD9E7"/>
    <a:srgbClr val="AAB7C7"/>
    <a:srgbClr val="211C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319D18-28E4-4E17-98A2-78432B5F53A5}" styleName="表样式 1 12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688" autoAdjust="0"/>
  </p:normalViewPr>
  <p:slideViewPr>
    <p:cSldViewPr snapToGrid="0" showGuides="1">
      <p:cViewPr varScale="1">
        <p:scale>
          <a:sx n="81" d="100"/>
          <a:sy n="81" d="100"/>
        </p:scale>
        <p:origin x="168" y="978"/>
      </p:cViewPr>
      <p:guideLst>
        <p:guide orient="horz" pos="2172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gs" Target="tags/tag180.xml"/><Relationship Id="rId94" Type="http://schemas.openxmlformats.org/officeDocument/2006/relationships/customXml" Target="../customXml/item1.xml"/><Relationship Id="rId93" Type="http://schemas.openxmlformats.org/officeDocument/2006/relationships/font" Target="fonts/font19.fntdata"/><Relationship Id="rId92" Type="http://schemas.openxmlformats.org/officeDocument/2006/relationships/font" Target="fonts/font18.fntdata"/><Relationship Id="rId91" Type="http://schemas.openxmlformats.org/officeDocument/2006/relationships/font" Target="fonts/font17.fntdata"/><Relationship Id="rId90" Type="http://schemas.openxmlformats.org/officeDocument/2006/relationships/font" Target="fonts/font16.fntdata"/><Relationship Id="rId9" Type="http://schemas.openxmlformats.org/officeDocument/2006/relationships/slide" Target="slides/slide6.xml"/><Relationship Id="rId89" Type="http://schemas.openxmlformats.org/officeDocument/2006/relationships/font" Target="fonts/font15.fntdata"/><Relationship Id="rId88" Type="http://schemas.openxmlformats.org/officeDocument/2006/relationships/font" Target="fonts/font14.fntdata"/><Relationship Id="rId87" Type="http://schemas.openxmlformats.org/officeDocument/2006/relationships/font" Target="fonts/font13.fntdata"/><Relationship Id="rId86" Type="http://schemas.openxmlformats.org/officeDocument/2006/relationships/font" Target="fonts/font12.fntdata"/><Relationship Id="rId85" Type="http://schemas.openxmlformats.org/officeDocument/2006/relationships/font" Target="fonts/font11.fntdata"/><Relationship Id="rId84" Type="http://schemas.openxmlformats.org/officeDocument/2006/relationships/font" Target="fonts/font10.fntdata"/><Relationship Id="rId83" Type="http://schemas.openxmlformats.org/officeDocument/2006/relationships/font" Target="fonts/font9.fntdata"/><Relationship Id="rId82" Type="http://schemas.openxmlformats.org/officeDocument/2006/relationships/font" Target="fonts/font8.fntdata"/><Relationship Id="rId81" Type="http://schemas.openxmlformats.org/officeDocument/2006/relationships/font" Target="fonts/font7.fntdata"/><Relationship Id="rId80" Type="http://schemas.openxmlformats.org/officeDocument/2006/relationships/font" Target="fonts/font6.fntdata"/><Relationship Id="rId8" Type="http://schemas.openxmlformats.org/officeDocument/2006/relationships/slide" Target="slides/slide5.xml"/><Relationship Id="rId79" Type="http://schemas.openxmlformats.org/officeDocument/2006/relationships/font" Target="fonts/font5.fntdata"/><Relationship Id="rId78" Type="http://schemas.openxmlformats.org/officeDocument/2006/relationships/font" Target="fonts/font4.fntdata"/><Relationship Id="rId77" Type="http://schemas.openxmlformats.org/officeDocument/2006/relationships/font" Target="fonts/font3.fntdata"/><Relationship Id="rId76" Type="http://schemas.openxmlformats.org/officeDocument/2006/relationships/font" Target="fonts/font2.fntdata"/><Relationship Id="rId75" Type="http://schemas.openxmlformats.org/officeDocument/2006/relationships/font" Target="fonts/font1.fntdata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19CFC-E36E-45DA-9023-7E503E25FC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EFE10-2CA4-4D6C-BA0E-EE9728F4D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https://www.pexels.com/photo/architectural-design-architecture-building-business-532568/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https://www.pexels.com/photo/houses-building-blue-sky-appartments-87223/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https://www.pexels.com/photo/brown-metal-building-1143416/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https://www.pexels.com/photo/building-architecture-church-monastery-2871/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https://www.pexels.com/photo/architectural-design-architecture-buildings-business-618079/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4EC75-10DC-47BD-986D-132D2A8C15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https://www.pexels.com/photo/woman-wearing-gray-pants-sitting-on-multicolored-painted-steps-2821810/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https://www.pexels.com/photo/photo-of-woman-using-her-laptop-935756/</a:t>
            </a:r>
            <a:endParaRPr lang="en-US" altLang="zh-CN" dirty="0"/>
          </a:p>
          <a:p>
            <a:r>
              <a:rPr lang="en-US" altLang="zh-CN" dirty="0"/>
              <a:t>https://www.pexels.com/photo/person-writing-on-notebook-669615/</a:t>
            </a:r>
            <a:endParaRPr lang="en-US" altLang="zh-CN" dirty="0"/>
          </a:p>
          <a:p>
            <a:r>
              <a:rPr lang="en-US" altLang="zh-CN" dirty="0"/>
              <a:t>https://www.pexels.com/photo/photography-of-a-person-pointing-on-something-684387/</a:t>
            </a:r>
            <a:endParaRPr lang="en-US" altLang="zh-CN" dirty="0"/>
          </a:p>
          <a:p>
            <a:r>
              <a:rPr lang="en-US" altLang="zh-CN" dirty="0"/>
              <a:t>https://www.pexels.com/photo/person-playing-chess-1040157/</a:t>
            </a:r>
            <a:endParaRPr lang="en-US" altLang="zh-CN" dirty="0"/>
          </a:p>
          <a:p>
            <a:r>
              <a:rPr lang="en-US" altLang="zh-CN" dirty="0"/>
              <a:t>https://www.pexels.com/photo/magic-keyboard-1109543/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https://www.pexels.com/photo/architectural-design-architecture-building-business-532568/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https://www.pexels.com/photo/houses-building-blue-sky-appartments-87223/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https://www.pexels.com/photo/brown-metal-building-1143416/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https://www.pexels.com/photo/building-architecture-church-monastery-2871/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https://www.pexels.com/photo/architectural-design-architecture-buildings-business-618079/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4EC75-10DC-47BD-986D-132D2A8C15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https://www.pexels.com/photo/architectural-design-architecture-building-business-532568/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https://www.pexels.com/photo/houses-building-blue-sky-appartments-87223/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https://www.pexels.com/photo/brown-metal-building-1143416/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https://www.pexels.com/photo/building-architecture-church-monastery-2871/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https://www.pexels.com/photo/architectural-design-architecture-buildings-business-618079/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4EC75-10DC-47BD-986D-132D2A8C15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https://www.pexels.com/photo/architectural-design-architecture-building-business-532568/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https://www.pexels.com/photo/houses-building-blue-sky-appartments-87223/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https://www.pexels.com/photo/brown-metal-building-1143416/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https://www.pexels.com/photo/building-architecture-church-monastery-2871/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https://www.pexels.com/photo/architectural-design-architecture-buildings-business-618079/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4EC75-10DC-47BD-986D-132D2A8C15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https://www.pexels.com/photo/architectural-design-architecture-building-business-532568/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https://www.pexels.com/photo/houses-building-blue-sky-appartments-87223/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https://www.pexels.com/photo/brown-metal-building-1143416/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https://www.pexels.com/photo/building-architecture-church-monastery-2871/</a:t>
            </a:r>
            <a:endParaRPr lang="en-US" altLang="zh-CN" dirty="0"/>
          </a:p>
          <a:p>
            <a:pPr algn="l"/>
            <a:r>
              <a:rPr lang="en-US" altLang="zh-CN" dirty="0"/>
              <a:t>https://www.pexels.com/photo/architectural-design-architecture-buildings-business-618079/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4EC75-10DC-47BD-986D-132D2A8C15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https://www.pexels.com/photo/lotus-temple-1098460/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EFE10-2CA4-4D6C-BA0E-EE9728F4D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https://www.pexels.com/photo/woman-wearing-gray-pants-sitting-on-multicolored-painted-steps-2821810/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https://www.pexels.com/photo/man-wearing-blue-crew-neck-shirt-and-holding-orange-hat-1194419/</a:t>
            </a:r>
            <a:endParaRPr lang="en-US" altLang="zh-CN" dirty="0"/>
          </a:p>
          <a:p>
            <a:r>
              <a:rPr lang="en-US" altLang="zh-CN" dirty="0"/>
              <a:t>https://www.pexels.com/photo/three-men-sitting-on-veranda-1194412/</a:t>
            </a:r>
            <a:endParaRPr lang="en-US" altLang="zh-CN" dirty="0"/>
          </a:p>
          <a:p>
            <a:r>
              <a:rPr lang="en-US" altLang="zh-CN" dirty="0"/>
              <a:t>https://www.pexels.com/photo/woman-wears-black-leather-zip-up-jacket-1035685/</a:t>
            </a:r>
            <a:endParaRPr lang="en-US" altLang="zh-CN" dirty="0"/>
          </a:p>
          <a:p>
            <a:r>
              <a:rPr lang="en-US" altLang="zh-CN" dirty="0"/>
              <a:t>https://www.pexels.com/photo/man-leaning-on-black-brick-wall-888956/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https://www.pexels.com/photo/man-wearing-blue-crew-neck-shirt-and-holding-orange-hat-1194419/</a:t>
            </a:r>
            <a:endParaRPr lang="en-US" altLang="zh-CN" dirty="0"/>
          </a:p>
          <a:p>
            <a:r>
              <a:rPr lang="en-US" altLang="zh-CN" dirty="0"/>
              <a:t>https://www.pexels.com/photo/three-men-sitting-on-veranda-1194412/</a:t>
            </a:r>
            <a:endParaRPr lang="en-US" altLang="zh-CN" dirty="0"/>
          </a:p>
          <a:p>
            <a:r>
              <a:rPr lang="en-US" altLang="zh-CN" dirty="0"/>
              <a:t>https://www.pexels.com/photo/woman-wears-black-leather-zip-up-jacket-1035685/</a:t>
            </a:r>
            <a:endParaRPr lang="en-US" altLang="zh-CN" dirty="0"/>
          </a:p>
          <a:p>
            <a:r>
              <a:rPr lang="en-US" altLang="zh-CN" dirty="0"/>
              <a:t>https://www.pexels.com/photo/man-leaning-on-black-brick-wall-888956/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https://www.pexels.com/photo/man-wearing-blue-crew-neck-shirt-and-holding-orange-hat-1194419/</a:t>
            </a:r>
            <a:endParaRPr lang="en-US" altLang="zh-CN" dirty="0"/>
          </a:p>
          <a:p>
            <a:r>
              <a:rPr lang="en-US" altLang="zh-CN" dirty="0"/>
              <a:t>https://www.pexels.com/photo/three-men-sitting-on-veranda-1194412/</a:t>
            </a:r>
            <a:endParaRPr lang="en-US" altLang="zh-CN" dirty="0"/>
          </a:p>
          <a:p>
            <a:r>
              <a:rPr lang="en-US" altLang="zh-CN" dirty="0"/>
              <a:t>https://www.pexels.com/photo/woman-wears-black-leather-zip-up-jacket-1035685/</a:t>
            </a:r>
            <a:endParaRPr lang="en-US" altLang="zh-CN" dirty="0"/>
          </a:p>
          <a:p>
            <a:r>
              <a:rPr lang="en-US" altLang="zh-CN" dirty="0"/>
              <a:t>https://www.pexels.com/photo/man-leaning-on-black-brick-wall-888956/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https://www.pexels.com/photo/man-wearing-blue-crew-neck-shirt-and-holding-orange-hat-1194419/</a:t>
            </a:r>
            <a:endParaRPr lang="en-US" altLang="zh-CN" dirty="0"/>
          </a:p>
          <a:p>
            <a:r>
              <a:rPr lang="en-US" altLang="zh-CN" dirty="0"/>
              <a:t>https://www.pexels.com/photo/three-men-sitting-on-veranda-1194412/</a:t>
            </a:r>
            <a:endParaRPr lang="en-US" altLang="zh-CN" dirty="0"/>
          </a:p>
          <a:p>
            <a:r>
              <a:rPr lang="en-US" altLang="zh-CN" dirty="0"/>
              <a:t>https://www.pexels.com/photo/woman-wears-black-leather-zip-up-jacket-1035685/</a:t>
            </a:r>
            <a:endParaRPr lang="en-US" altLang="zh-CN" dirty="0"/>
          </a:p>
          <a:p>
            <a:r>
              <a:rPr lang="en-US" altLang="zh-CN" dirty="0"/>
              <a:t>https://www.pexels.com/photo/man-leaning-on-black-brick-wall-888956/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https://www.pexels.com/photo/man-wearing-blue-crew-neck-shirt-and-holding-orange-hat-1194419/</a:t>
            </a:r>
            <a:endParaRPr lang="en-US" altLang="zh-CN" dirty="0"/>
          </a:p>
          <a:p>
            <a:r>
              <a:rPr lang="en-US" altLang="zh-CN" dirty="0"/>
              <a:t>https://www.pexels.com/photo/three-men-sitting-on-veranda-1194412/</a:t>
            </a:r>
            <a:endParaRPr lang="en-US" altLang="zh-CN" dirty="0"/>
          </a:p>
          <a:p>
            <a:r>
              <a:rPr lang="en-US" altLang="zh-CN" dirty="0"/>
              <a:t>https://www.pexels.com/photo/woman-wears-black-leather-zip-up-jacket-1035685/</a:t>
            </a:r>
            <a:endParaRPr lang="en-US" altLang="zh-CN" dirty="0"/>
          </a:p>
          <a:p>
            <a:r>
              <a:rPr lang="en-US" altLang="zh-CN" dirty="0"/>
              <a:t>https://www.pexels.com/photo/man-leaning-on-black-brick-wall-888956/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https://www.pexels.com/photo/man-wearing-blue-crew-neck-shirt-and-holding-orange-hat-1194419/</a:t>
            </a:r>
            <a:endParaRPr lang="en-US" altLang="zh-CN" dirty="0"/>
          </a:p>
          <a:p>
            <a:r>
              <a:rPr lang="en-US" altLang="zh-CN" dirty="0"/>
              <a:t>https://www.pexels.com/photo/three-men-sitting-on-veranda-1194412/</a:t>
            </a:r>
            <a:endParaRPr lang="en-US" altLang="zh-CN" dirty="0"/>
          </a:p>
          <a:p>
            <a:r>
              <a:rPr lang="en-US" altLang="zh-CN" dirty="0"/>
              <a:t>https://www.pexels.com/photo/woman-wears-black-leather-zip-up-jacket-1035685/</a:t>
            </a:r>
            <a:endParaRPr lang="en-US" altLang="zh-CN" dirty="0"/>
          </a:p>
          <a:p>
            <a:r>
              <a:rPr lang="en-US" altLang="zh-CN" dirty="0"/>
              <a:t>https://www.pexels.com/photo/man-leaning-on-black-brick-wall-888956/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https://unsplash.com/photos/ycF8akmJ_RU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https://www.pexels.com/photo/men-s-black-leather-zip-up-jacket-1036643/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https://unsplash.com/photos/WNzaCKW1_m0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https://unsplash.com/photos/n5aE6hOY6do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https://www.pexels.com/photo/person-holding-white-and-blue-business-paper-936137/</a:t>
            </a:r>
            <a:endParaRPr lang="en-US" altLang="zh-CN" dirty="0"/>
          </a:p>
          <a:p>
            <a:r>
              <a:rPr lang="en-US" altLang="zh-CN" dirty="0"/>
              <a:t>https://www.pexels.com/photo/working-in-a-group-6224/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https://www.pexels.com/photo/woman-wearing-gray-pants-sitting-on-multicolored-painted-steps-2821810/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https://unsplash.com/photos/ourQHRTE2IM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https://unsplash.com/photos/FWVMhUa_wbY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8EE3-ED6B-459B-B741-03B4F5BF58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https://unsplash.com/photos/ourQHRTE2IM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https://unsplash.com/photos/FWVMhUa_wbY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8EE3-ED6B-459B-B741-03B4F5BF58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https://unsplash.com/photos/ourQHRTE2IM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https://unsplash.com/photos/FWVMhUa_wbY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8EE3-ED6B-459B-B741-03B4F5BF58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https://www.pexels.com/photo/woman-wearing-gray-pants-sitting-on-multicolored-painted-steps-2821810/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058A0-A0DC-49CE-84E2-9FE2FC5E9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https://unsplash.com/photos/WNzaCKW1_m0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https://unsplash.com/photos/AxI9niqj_60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https://unsplash.com/photos/n5aE6hOY6do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4EC75-10DC-47BD-986D-132D2A8C15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https://unsplash.com/photos/WNzaCKW1_m0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https://unsplash.com/photos/AxI9niqj_60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https://unsplash.com/photos/n5aE6hOY6do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4EC75-10DC-47BD-986D-132D2A8C15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https://unsplash.com/photos/WNzaCKW1_m0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https://unsplash.com/photos/AxI9niqj_60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https://unsplash.com/photos/n5aE6hOY6do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4EC75-10DC-47BD-986D-132D2A8C15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https://unsplash.com/photos/WNzaCKW1_m0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https://unsplash.com/photos/AxI9niqj_60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https://unsplash.com/photos/n5aE6hOY6do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4EC75-10DC-47BD-986D-132D2A8C15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4D4A-C908-4E34-8A83-620F026CD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6793-F40F-47A2-9009-796E9D4E8F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670158" y="1125929"/>
            <a:ext cx="4521842" cy="5732071"/>
          </a:xfrm>
          <a:custGeom>
            <a:avLst/>
            <a:gdLst>
              <a:gd name="connsiteX0" fmla="*/ 6908588 w 7223760"/>
              <a:gd name="connsiteY0" fmla="*/ 0 h 9171314"/>
              <a:gd name="connsiteX1" fmla="*/ 7223760 w 7223760"/>
              <a:gd name="connsiteY1" fmla="*/ 7970 h 9171314"/>
              <a:gd name="connsiteX2" fmla="*/ 7223760 w 7223760"/>
              <a:gd name="connsiteY2" fmla="*/ 9171314 h 9171314"/>
              <a:gd name="connsiteX3" fmla="*/ 381086 w 7223760"/>
              <a:gd name="connsiteY3" fmla="*/ 9171314 h 9171314"/>
              <a:gd name="connsiteX4" fmla="*/ 310597 w 7223760"/>
              <a:gd name="connsiteY4" fmla="*/ 8962989 h 9171314"/>
              <a:gd name="connsiteX5" fmla="*/ 0 w 7223760"/>
              <a:gd name="connsiteY5" fmla="*/ 6908587 h 9171314"/>
              <a:gd name="connsiteX6" fmla="*/ 6908588 w 7223760"/>
              <a:gd name="connsiteY6" fmla="*/ 0 h 917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3760" h="9171314">
                <a:moveTo>
                  <a:pt x="6908588" y="0"/>
                </a:moveTo>
                <a:lnTo>
                  <a:pt x="7223760" y="7970"/>
                </a:lnTo>
                <a:lnTo>
                  <a:pt x="7223760" y="9171314"/>
                </a:lnTo>
                <a:lnTo>
                  <a:pt x="381086" y="9171314"/>
                </a:lnTo>
                <a:lnTo>
                  <a:pt x="310597" y="8962989"/>
                </a:lnTo>
                <a:cubicBezTo>
                  <a:pt x="108741" y="8314004"/>
                  <a:pt x="0" y="7623995"/>
                  <a:pt x="0" y="6908587"/>
                </a:cubicBezTo>
                <a:cubicBezTo>
                  <a:pt x="0" y="3093080"/>
                  <a:pt x="3093080" y="0"/>
                  <a:pt x="690858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17029" y="0"/>
            <a:ext cx="657497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616575" y="0"/>
            <a:ext cx="6575425" cy="24003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082164" y="1958975"/>
            <a:ext cx="1331461" cy="8826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82164" y="2971346"/>
            <a:ext cx="1331461" cy="8826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82164" y="4016374"/>
            <a:ext cx="1331461" cy="8826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2164" y="5045074"/>
            <a:ext cx="1331461" cy="8826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27377" y="346983"/>
            <a:ext cx="4764623" cy="6511018"/>
          </a:xfrm>
          <a:custGeom>
            <a:avLst/>
            <a:gdLst>
              <a:gd name="connsiteX0" fmla="*/ 5486400 w 7611610"/>
              <a:gd name="connsiteY0" fmla="*/ 0 h 10417629"/>
              <a:gd name="connsiteX1" fmla="*/ 7372808 w 7611610"/>
              <a:gd name="connsiteY1" fmla="*/ 332914 h 10417629"/>
              <a:gd name="connsiteX2" fmla="*/ 7611610 w 7611610"/>
              <a:gd name="connsiteY2" fmla="*/ 427070 h 10417629"/>
              <a:gd name="connsiteX3" fmla="*/ 7611610 w 7611610"/>
              <a:gd name="connsiteY3" fmla="*/ 10417629 h 10417629"/>
              <a:gd name="connsiteX4" fmla="*/ 3080186 w 7611610"/>
              <a:gd name="connsiteY4" fmla="*/ 10417629 h 10417629"/>
              <a:gd name="connsiteX5" fmla="*/ 2871256 w 7611610"/>
              <a:gd name="connsiteY5" fmla="*/ 10310621 h 10417629"/>
              <a:gd name="connsiteX6" fmla="*/ 0 w 7611610"/>
              <a:gd name="connsiteY6" fmla="*/ 5486400 h 10417629"/>
              <a:gd name="connsiteX7" fmla="*/ 5486400 w 7611610"/>
              <a:gd name="connsiteY7" fmla="*/ 0 h 1041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11610" h="10417629">
                <a:moveTo>
                  <a:pt x="5486400" y="0"/>
                </a:moveTo>
                <a:cubicBezTo>
                  <a:pt x="6149224" y="0"/>
                  <a:pt x="6784596" y="117540"/>
                  <a:pt x="7372808" y="332914"/>
                </a:cubicBezTo>
                <a:lnTo>
                  <a:pt x="7611610" y="427070"/>
                </a:lnTo>
                <a:lnTo>
                  <a:pt x="7611610" y="10417629"/>
                </a:lnTo>
                <a:lnTo>
                  <a:pt x="3080186" y="10417629"/>
                </a:lnTo>
                <a:lnTo>
                  <a:pt x="2871256" y="10310621"/>
                </a:lnTo>
                <a:cubicBezTo>
                  <a:pt x="1161007" y="9381558"/>
                  <a:pt x="0" y="7569563"/>
                  <a:pt x="0" y="5486400"/>
                </a:cubicBezTo>
                <a:cubicBezTo>
                  <a:pt x="0" y="2456345"/>
                  <a:pt x="2456345" y="0"/>
                  <a:pt x="54864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0213496" y="2800946"/>
            <a:ext cx="2784414" cy="2780109"/>
          </a:xfrm>
          <a:custGeom>
            <a:avLst/>
            <a:gdLst>
              <a:gd name="connsiteX0" fmla="*/ 1184518 w 2369036"/>
              <a:gd name="connsiteY0" fmla="*/ 0 h 2369036"/>
              <a:gd name="connsiteX1" fmla="*/ 2369036 w 2369036"/>
              <a:gd name="connsiteY1" fmla="*/ 1184518 h 2369036"/>
              <a:gd name="connsiteX2" fmla="*/ 1184518 w 2369036"/>
              <a:gd name="connsiteY2" fmla="*/ 2369036 h 2369036"/>
              <a:gd name="connsiteX3" fmla="*/ 0 w 2369036"/>
              <a:gd name="connsiteY3" fmla="*/ 1184518 h 2369036"/>
              <a:gd name="connsiteX4" fmla="*/ 1184518 w 2369036"/>
              <a:gd name="connsiteY4" fmla="*/ 0 h 236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036" h="2369036">
                <a:moveTo>
                  <a:pt x="1184518" y="0"/>
                </a:moveTo>
                <a:cubicBezTo>
                  <a:pt x="1838709" y="0"/>
                  <a:pt x="2369036" y="530327"/>
                  <a:pt x="2369036" y="1184518"/>
                </a:cubicBezTo>
                <a:cubicBezTo>
                  <a:pt x="2369036" y="1838709"/>
                  <a:pt x="1838709" y="2369036"/>
                  <a:pt x="1184518" y="2369036"/>
                </a:cubicBezTo>
                <a:cubicBezTo>
                  <a:pt x="530327" y="2369036"/>
                  <a:pt x="0" y="1838709"/>
                  <a:pt x="0" y="1184518"/>
                </a:cubicBezTo>
                <a:cubicBezTo>
                  <a:pt x="0" y="530327"/>
                  <a:pt x="530327" y="0"/>
                  <a:pt x="1184518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304800" dist="266700" dir="5460000" algn="t" rotWithShape="0">
              <a:prstClr val="black">
                <a:alpha val="18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868011" y="3299872"/>
            <a:ext cx="1374073" cy="1371949"/>
          </a:xfrm>
          <a:custGeom>
            <a:avLst/>
            <a:gdLst>
              <a:gd name="connsiteX0" fmla="*/ 1184518 w 2369036"/>
              <a:gd name="connsiteY0" fmla="*/ 0 h 2369036"/>
              <a:gd name="connsiteX1" fmla="*/ 2369036 w 2369036"/>
              <a:gd name="connsiteY1" fmla="*/ 1184518 h 2369036"/>
              <a:gd name="connsiteX2" fmla="*/ 1184518 w 2369036"/>
              <a:gd name="connsiteY2" fmla="*/ 2369036 h 2369036"/>
              <a:gd name="connsiteX3" fmla="*/ 0 w 2369036"/>
              <a:gd name="connsiteY3" fmla="*/ 1184518 h 2369036"/>
              <a:gd name="connsiteX4" fmla="*/ 1184518 w 2369036"/>
              <a:gd name="connsiteY4" fmla="*/ 0 h 236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036" h="2369036">
                <a:moveTo>
                  <a:pt x="1184518" y="0"/>
                </a:moveTo>
                <a:cubicBezTo>
                  <a:pt x="1838709" y="0"/>
                  <a:pt x="2369036" y="530327"/>
                  <a:pt x="2369036" y="1184518"/>
                </a:cubicBezTo>
                <a:cubicBezTo>
                  <a:pt x="2369036" y="1838709"/>
                  <a:pt x="1838709" y="2369036"/>
                  <a:pt x="1184518" y="2369036"/>
                </a:cubicBezTo>
                <a:cubicBezTo>
                  <a:pt x="530327" y="2369036"/>
                  <a:pt x="0" y="1838709"/>
                  <a:pt x="0" y="1184518"/>
                </a:cubicBezTo>
                <a:cubicBezTo>
                  <a:pt x="0" y="530327"/>
                  <a:pt x="530327" y="0"/>
                  <a:pt x="1184518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304800" dist="266700" dir="5460000" algn="t" rotWithShape="0">
              <a:prstClr val="black">
                <a:alpha val="18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10329876" y="1466415"/>
            <a:ext cx="1060493" cy="1058854"/>
          </a:xfrm>
          <a:custGeom>
            <a:avLst/>
            <a:gdLst>
              <a:gd name="connsiteX0" fmla="*/ 1184518 w 2369036"/>
              <a:gd name="connsiteY0" fmla="*/ 0 h 2369036"/>
              <a:gd name="connsiteX1" fmla="*/ 2369036 w 2369036"/>
              <a:gd name="connsiteY1" fmla="*/ 1184518 h 2369036"/>
              <a:gd name="connsiteX2" fmla="*/ 1184518 w 2369036"/>
              <a:gd name="connsiteY2" fmla="*/ 2369036 h 2369036"/>
              <a:gd name="connsiteX3" fmla="*/ 0 w 2369036"/>
              <a:gd name="connsiteY3" fmla="*/ 1184518 h 2369036"/>
              <a:gd name="connsiteX4" fmla="*/ 1184518 w 2369036"/>
              <a:gd name="connsiteY4" fmla="*/ 0 h 236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036" h="2369036">
                <a:moveTo>
                  <a:pt x="1184518" y="0"/>
                </a:moveTo>
                <a:cubicBezTo>
                  <a:pt x="1838709" y="0"/>
                  <a:pt x="2369036" y="530327"/>
                  <a:pt x="2369036" y="1184518"/>
                </a:cubicBezTo>
                <a:cubicBezTo>
                  <a:pt x="2369036" y="1838709"/>
                  <a:pt x="1838709" y="2369036"/>
                  <a:pt x="1184518" y="2369036"/>
                </a:cubicBezTo>
                <a:cubicBezTo>
                  <a:pt x="530327" y="2369036"/>
                  <a:pt x="0" y="1838709"/>
                  <a:pt x="0" y="1184518"/>
                </a:cubicBezTo>
                <a:cubicBezTo>
                  <a:pt x="0" y="530327"/>
                  <a:pt x="530327" y="0"/>
                  <a:pt x="1184518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304800" dist="266700" dir="5460000" algn="t" rotWithShape="0">
              <a:prstClr val="black">
                <a:alpha val="18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304749" y="4487348"/>
            <a:ext cx="879885" cy="878525"/>
          </a:xfrm>
          <a:custGeom>
            <a:avLst/>
            <a:gdLst>
              <a:gd name="connsiteX0" fmla="*/ 1184518 w 2369036"/>
              <a:gd name="connsiteY0" fmla="*/ 0 h 2369036"/>
              <a:gd name="connsiteX1" fmla="*/ 2369036 w 2369036"/>
              <a:gd name="connsiteY1" fmla="*/ 1184518 h 2369036"/>
              <a:gd name="connsiteX2" fmla="*/ 1184518 w 2369036"/>
              <a:gd name="connsiteY2" fmla="*/ 2369036 h 2369036"/>
              <a:gd name="connsiteX3" fmla="*/ 0 w 2369036"/>
              <a:gd name="connsiteY3" fmla="*/ 1184518 h 2369036"/>
              <a:gd name="connsiteX4" fmla="*/ 1184518 w 2369036"/>
              <a:gd name="connsiteY4" fmla="*/ 0 h 236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036" h="2369036">
                <a:moveTo>
                  <a:pt x="1184518" y="0"/>
                </a:moveTo>
                <a:cubicBezTo>
                  <a:pt x="1838709" y="0"/>
                  <a:pt x="2369036" y="530327"/>
                  <a:pt x="2369036" y="1184518"/>
                </a:cubicBezTo>
                <a:cubicBezTo>
                  <a:pt x="2369036" y="1838709"/>
                  <a:pt x="1838709" y="2369036"/>
                  <a:pt x="1184518" y="2369036"/>
                </a:cubicBezTo>
                <a:cubicBezTo>
                  <a:pt x="530327" y="2369036"/>
                  <a:pt x="0" y="1838709"/>
                  <a:pt x="0" y="1184518"/>
                </a:cubicBezTo>
                <a:cubicBezTo>
                  <a:pt x="0" y="530327"/>
                  <a:pt x="530327" y="0"/>
                  <a:pt x="1184518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304800" dist="266700" dir="5460000" algn="t" rotWithShape="0">
              <a:prstClr val="black">
                <a:alpha val="18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016183" y="5484608"/>
            <a:ext cx="630475" cy="629500"/>
          </a:xfrm>
          <a:custGeom>
            <a:avLst/>
            <a:gdLst>
              <a:gd name="connsiteX0" fmla="*/ 1184518 w 2369036"/>
              <a:gd name="connsiteY0" fmla="*/ 0 h 2369036"/>
              <a:gd name="connsiteX1" fmla="*/ 2369036 w 2369036"/>
              <a:gd name="connsiteY1" fmla="*/ 1184518 h 2369036"/>
              <a:gd name="connsiteX2" fmla="*/ 1184518 w 2369036"/>
              <a:gd name="connsiteY2" fmla="*/ 2369036 h 2369036"/>
              <a:gd name="connsiteX3" fmla="*/ 0 w 2369036"/>
              <a:gd name="connsiteY3" fmla="*/ 1184518 h 2369036"/>
              <a:gd name="connsiteX4" fmla="*/ 1184518 w 2369036"/>
              <a:gd name="connsiteY4" fmla="*/ 0 h 236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036" h="2369036">
                <a:moveTo>
                  <a:pt x="1184518" y="0"/>
                </a:moveTo>
                <a:cubicBezTo>
                  <a:pt x="1838709" y="0"/>
                  <a:pt x="2369036" y="530327"/>
                  <a:pt x="2369036" y="1184518"/>
                </a:cubicBezTo>
                <a:cubicBezTo>
                  <a:pt x="2369036" y="1838709"/>
                  <a:pt x="1838709" y="2369036"/>
                  <a:pt x="1184518" y="2369036"/>
                </a:cubicBezTo>
                <a:cubicBezTo>
                  <a:pt x="530327" y="2369036"/>
                  <a:pt x="0" y="1838709"/>
                  <a:pt x="0" y="1184518"/>
                </a:cubicBezTo>
                <a:cubicBezTo>
                  <a:pt x="0" y="530327"/>
                  <a:pt x="530327" y="0"/>
                  <a:pt x="1184518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304800" dist="266700" dir="5460000" algn="t" rotWithShape="0">
              <a:prstClr val="black">
                <a:alpha val="18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4 C 0.00807 -0.00209 0.02096 -0.00787 0.02825 -0.01436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4 C -0.01068 -0.00139 -0.02748 -0.00394 -0.03685 -0.00695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3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4 C 0.00807 -0.00209 0.02096 -0.00787 0.02825 -0.01436 " pathEditMode="relative" rAng="0" ptsTypes="AA">
                                      <p:cBhvr>
                                        <p:cTn id="1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4 C 0.00807 -0.00209 0.02096 -0.00787 0.02825 -0.01436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4 C -0.01068 -0.00139 -0.02748 -0.00394 -0.03685 -0.00695 " pathEditMode="relative" rAng="0" ptsTypes="AA">
                                      <p:cBhvr>
                                        <p:cTn id="2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7815532" y="414068"/>
            <a:ext cx="3830129" cy="3830129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Oval 3"/>
          <p:cNvSpPr/>
          <p:nvPr userDrawn="1"/>
        </p:nvSpPr>
        <p:spPr>
          <a:xfrm>
            <a:off x="4180935" y="2501660"/>
            <a:ext cx="3830129" cy="3830129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 userDrawn="1"/>
        </p:nvSpPr>
        <p:spPr>
          <a:xfrm>
            <a:off x="5597971" y="1985151"/>
            <a:ext cx="2363390" cy="28968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47700" dir="2700000" algn="tl" rotWithShape="0">
              <a:schemeClr val="accent3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/>
          <p:cNvSpPr/>
          <p:nvPr userDrawn="1"/>
        </p:nvSpPr>
        <p:spPr>
          <a:xfrm>
            <a:off x="8148638" y="467711"/>
            <a:ext cx="2363390" cy="28968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47700" dir="2700000" algn="tl" rotWithShape="0">
              <a:schemeClr val="accent3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/>
          <p:cNvSpPr/>
          <p:nvPr userDrawn="1"/>
        </p:nvSpPr>
        <p:spPr>
          <a:xfrm>
            <a:off x="8148638" y="3538980"/>
            <a:ext cx="2363390" cy="28968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47700" dir="2700000" algn="tl" rotWithShape="0">
              <a:schemeClr val="accent3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330554" y="2329132"/>
            <a:ext cx="898223" cy="898223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8881221" y="898230"/>
            <a:ext cx="898223" cy="898223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881221" y="3890109"/>
            <a:ext cx="898223" cy="898223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01955" y="1708354"/>
            <a:ext cx="3964484" cy="3041855"/>
          </a:xfrm>
          <a:custGeom>
            <a:avLst/>
            <a:gdLst>
              <a:gd name="connsiteX0" fmla="*/ 314583 w 6909128"/>
              <a:gd name="connsiteY0" fmla="*/ 0 h 5309420"/>
              <a:gd name="connsiteX1" fmla="*/ 6594545 w 6909128"/>
              <a:gd name="connsiteY1" fmla="*/ 0 h 5309420"/>
              <a:gd name="connsiteX2" fmla="*/ 6909128 w 6909128"/>
              <a:gd name="connsiteY2" fmla="*/ 314583 h 5309420"/>
              <a:gd name="connsiteX3" fmla="*/ 6909128 w 6909128"/>
              <a:gd name="connsiteY3" fmla="*/ 3021081 h 5309420"/>
              <a:gd name="connsiteX4" fmla="*/ 3719577 w 6909128"/>
              <a:gd name="connsiteY4" fmla="*/ 3021081 h 5309420"/>
              <a:gd name="connsiteX5" fmla="*/ 3508107 w 6909128"/>
              <a:gd name="connsiteY5" fmla="*/ 3232551 h 5309420"/>
              <a:gd name="connsiteX6" fmla="*/ 3508107 w 6909128"/>
              <a:gd name="connsiteY6" fmla="*/ 5309420 h 5309420"/>
              <a:gd name="connsiteX7" fmla="*/ 314583 w 6909128"/>
              <a:gd name="connsiteY7" fmla="*/ 5309420 h 5309420"/>
              <a:gd name="connsiteX8" fmla="*/ 0 w 6909128"/>
              <a:gd name="connsiteY8" fmla="*/ 4994837 h 5309420"/>
              <a:gd name="connsiteX9" fmla="*/ 0 w 6909128"/>
              <a:gd name="connsiteY9" fmla="*/ 314583 h 5309420"/>
              <a:gd name="connsiteX10" fmla="*/ 314583 w 6909128"/>
              <a:gd name="connsiteY10" fmla="*/ 0 h 530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09128" h="5309420">
                <a:moveTo>
                  <a:pt x="314583" y="0"/>
                </a:moveTo>
                <a:lnTo>
                  <a:pt x="6594545" y="0"/>
                </a:lnTo>
                <a:cubicBezTo>
                  <a:pt x="6768284" y="0"/>
                  <a:pt x="6909128" y="140844"/>
                  <a:pt x="6909128" y="314583"/>
                </a:cubicBezTo>
                <a:lnTo>
                  <a:pt x="6909128" y="3021081"/>
                </a:lnTo>
                <a:lnTo>
                  <a:pt x="3719577" y="3021081"/>
                </a:lnTo>
                <a:cubicBezTo>
                  <a:pt x="3602785" y="3021081"/>
                  <a:pt x="3508107" y="3115759"/>
                  <a:pt x="3508107" y="3232551"/>
                </a:cubicBezTo>
                <a:lnTo>
                  <a:pt x="3508107" y="5309420"/>
                </a:lnTo>
                <a:lnTo>
                  <a:pt x="314583" y="5309420"/>
                </a:lnTo>
                <a:cubicBezTo>
                  <a:pt x="140844" y="5309420"/>
                  <a:pt x="0" y="5168576"/>
                  <a:pt x="0" y="4994837"/>
                </a:cubicBezTo>
                <a:lnTo>
                  <a:pt x="0" y="314583"/>
                </a:lnTo>
                <a:cubicBezTo>
                  <a:pt x="0" y="140844"/>
                  <a:pt x="140844" y="0"/>
                  <a:pt x="31458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73031" y="3671733"/>
            <a:ext cx="2522853" cy="1935726"/>
          </a:xfrm>
          <a:prstGeom prst="roundRect">
            <a:avLst>
              <a:gd name="adj" fmla="val 5925"/>
            </a:avLst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15522" y="781204"/>
            <a:ext cx="5080478" cy="3539613"/>
          </a:xfrm>
          <a:custGeom>
            <a:avLst/>
            <a:gdLst>
              <a:gd name="connsiteX0" fmla="*/ 206487 w 8116196"/>
              <a:gd name="connsiteY0" fmla="*/ 0 h 5663380"/>
              <a:gd name="connsiteX1" fmla="*/ 7909709 w 8116196"/>
              <a:gd name="connsiteY1" fmla="*/ 0 h 5663380"/>
              <a:gd name="connsiteX2" fmla="*/ 8116196 w 8116196"/>
              <a:gd name="connsiteY2" fmla="*/ 206487 h 5663380"/>
              <a:gd name="connsiteX3" fmla="*/ 8116196 w 8116196"/>
              <a:gd name="connsiteY3" fmla="*/ 5456893 h 5663380"/>
              <a:gd name="connsiteX4" fmla="*/ 7909709 w 8116196"/>
              <a:gd name="connsiteY4" fmla="*/ 5663380 h 5663380"/>
              <a:gd name="connsiteX5" fmla="*/ 206487 w 8116196"/>
              <a:gd name="connsiteY5" fmla="*/ 5663380 h 5663380"/>
              <a:gd name="connsiteX6" fmla="*/ 0 w 8116196"/>
              <a:gd name="connsiteY6" fmla="*/ 5456893 h 5663380"/>
              <a:gd name="connsiteX7" fmla="*/ 0 w 8116196"/>
              <a:gd name="connsiteY7" fmla="*/ 206487 h 5663380"/>
              <a:gd name="connsiteX8" fmla="*/ 206487 w 8116196"/>
              <a:gd name="connsiteY8" fmla="*/ 0 h 566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16196" h="5663380">
                <a:moveTo>
                  <a:pt x="206487" y="0"/>
                </a:moveTo>
                <a:lnTo>
                  <a:pt x="7909709" y="0"/>
                </a:lnTo>
                <a:cubicBezTo>
                  <a:pt x="8023749" y="0"/>
                  <a:pt x="8116196" y="92447"/>
                  <a:pt x="8116196" y="206487"/>
                </a:cubicBezTo>
                <a:lnTo>
                  <a:pt x="8116196" y="5456893"/>
                </a:lnTo>
                <a:cubicBezTo>
                  <a:pt x="8116196" y="5570933"/>
                  <a:pt x="8023749" y="5663380"/>
                  <a:pt x="7909709" y="5663380"/>
                </a:cubicBezTo>
                <a:lnTo>
                  <a:pt x="206487" y="5663380"/>
                </a:lnTo>
                <a:cubicBezTo>
                  <a:pt x="92447" y="5663380"/>
                  <a:pt x="0" y="5570933"/>
                  <a:pt x="0" y="5456893"/>
                </a:cubicBezTo>
                <a:lnTo>
                  <a:pt x="0" y="206487"/>
                </a:lnTo>
                <a:cubicBezTo>
                  <a:pt x="0" y="92447"/>
                  <a:pt x="92447" y="0"/>
                  <a:pt x="2064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195940" y="2508762"/>
            <a:ext cx="5080478" cy="3539613"/>
          </a:xfrm>
          <a:custGeom>
            <a:avLst/>
            <a:gdLst>
              <a:gd name="connsiteX0" fmla="*/ 206487 w 8116196"/>
              <a:gd name="connsiteY0" fmla="*/ 0 h 5663380"/>
              <a:gd name="connsiteX1" fmla="*/ 7909708 w 8116196"/>
              <a:gd name="connsiteY1" fmla="*/ 0 h 5663380"/>
              <a:gd name="connsiteX2" fmla="*/ 8116196 w 8116196"/>
              <a:gd name="connsiteY2" fmla="*/ 206487 h 5663380"/>
              <a:gd name="connsiteX3" fmla="*/ 8116196 w 8116196"/>
              <a:gd name="connsiteY3" fmla="*/ 5456893 h 5663380"/>
              <a:gd name="connsiteX4" fmla="*/ 7909708 w 8116196"/>
              <a:gd name="connsiteY4" fmla="*/ 5663380 h 5663380"/>
              <a:gd name="connsiteX5" fmla="*/ 206487 w 8116196"/>
              <a:gd name="connsiteY5" fmla="*/ 5663380 h 5663380"/>
              <a:gd name="connsiteX6" fmla="*/ 0 w 8116196"/>
              <a:gd name="connsiteY6" fmla="*/ 5456893 h 5663380"/>
              <a:gd name="connsiteX7" fmla="*/ 0 w 8116196"/>
              <a:gd name="connsiteY7" fmla="*/ 206487 h 5663380"/>
              <a:gd name="connsiteX8" fmla="*/ 206487 w 8116196"/>
              <a:gd name="connsiteY8" fmla="*/ 0 h 566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16196" h="5663380">
                <a:moveTo>
                  <a:pt x="206487" y="0"/>
                </a:moveTo>
                <a:lnTo>
                  <a:pt x="7909708" y="0"/>
                </a:lnTo>
                <a:cubicBezTo>
                  <a:pt x="8023748" y="0"/>
                  <a:pt x="8116196" y="92447"/>
                  <a:pt x="8116196" y="206487"/>
                </a:cubicBezTo>
                <a:lnTo>
                  <a:pt x="8116196" y="5456893"/>
                </a:lnTo>
                <a:cubicBezTo>
                  <a:pt x="8116196" y="5570933"/>
                  <a:pt x="8023748" y="5663380"/>
                  <a:pt x="7909708" y="5663380"/>
                </a:cubicBezTo>
                <a:lnTo>
                  <a:pt x="206487" y="5663380"/>
                </a:lnTo>
                <a:cubicBezTo>
                  <a:pt x="92447" y="5663380"/>
                  <a:pt x="0" y="5570933"/>
                  <a:pt x="0" y="5456893"/>
                </a:cubicBezTo>
                <a:lnTo>
                  <a:pt x="0" y="206487"/>
                </a:lnTo>
                <a:cubicBezTo>
                  <a:pt x="0" y="92447"/>
                  <a:pt x="92447" y="0"/>
                  <a:pt x="2064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751912" y="2714625"/>
            <a:ext cx="715481" cy="714375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24608" y="2714625"/>
            <a:ext cx="715481" cy="714375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8077" y="3240333"/>
            <a:ext cx="480602" cy="479859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1193877" y="3240333"/>
            <a:ext cx="480602" cy="479859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12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Image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3.75E-6 0.1722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9_Title Slide">
    <p:bg>
      <p:bgPr>
        <a:solidFill>
          <a:srgbClr val="0E0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 flipH="1">
            <a:off x="-1" y="0"/>
            <a:ext cx="6808830" cy="6858000"/>
          </a:xfrm>
          <a:custGeom>
            <a:avLst/>
            <a:gdLst>
              <a:gd name="connsiteX0" fmla="*/ 5089389 w 6808834"/>
              <a:gd name="connsiteY0" fmla="*/ 0 h 6858004"/>
              <a:gd name="connsiteX1" fmla="*/ 5640017 w 6808834"/>
              <a:gd name="connsiteY1" fmla="*/ 0 h 6858004"/>
              <a:gd name="connsiteX2" fmla="*/ 6258206 w 6808834"/>
              <a:gd name="connsiteY2" fmla="*/ 0 h 6858004"/>
              <a:gd name="connsiteX3" fmla="*/ 6808834 w 6808834"/>
              <a:gd name="connsiteY3" fmla="*/ 0 h 6858004"/>
              <a:gd name="connsiteX4" fmla="*/ 6808834 w 6808834"/>
              <a:gd name="connsiteY4" fmla="*/ 6858002 h 6858004"/>
              <a:gd name="connsiteX5" fmla="*/ 6258206 w 6808834"/>
              <a:gd name="connsiteY5" fmla="*/ 6858002 h 6858004"/>
              <a:gd name="connsiteX6" fmla="*/ 5768683 w 6808834"/>
              <a:gd name="connsiteY6" fmla="*/ 6858002 h 6858004"/>
              <a:gd name="connsiteX7" fmla="*/ 5768683 w 6808834"/>
              <a:gd name="connsiteY7" fmla="*/ 6858004 h 6858004"/>
              <a:gd name="connsiteX8" fmla="*/ 5218055 w 6808834"/>
              <a:gd name="connsiteY8" fmla="*/ 6858004 h 6858004"/>
              <a:gd name="connsiteX9" fmla="*/ 550628 w 6808834"/>
              <a:gd name="connsiteY9" fmla="*/ 6858004 h 6858004"/>
              <a:gd name="connsiteX10" fmla="*/ 0 w 6808834"/>
              <a:gd name="connsiteY10" fmla="*/ 6858004 h 6858004"/>
              <a:gd name="connsiteX11" fmla="*/ 4802024 w 6808834"/>
              <a:gd name="connsiteY11" fmla="*/ 4 h 6858004"/>
              <a:gd name="connsiteX12" fmla="*/ 5089389 w 6808834"/>
              <a:gd name="connsiteY12" fmla="*/ 4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08834" h="6858004">
                <a:moveTo>
                  <a:pt x="5089389" y="0"/>
                </a:moveTo>
                <a:lnTo>
                  <a:pt x="5640017" y="0"/>
                </a:lnTo>
                <a:lnTo>
                  <a:pt x="6258206" y="0"/>
                </a:lnTo>
                <a:lnTo>
                  <a:pt x="6808834" y="0"/>
                </a:lnTo>
                <a:lnTo>
                  <a:pt x="6808834" y="6858002"/>
                </a:lnTo>
                <a:lnTo>
                  <a:pt x="6258206" y="6858002"/>
                </a:lnTo>
                <a:lnTo>
                  <a:pt x="5768683" y="6858002"/>
                </a:lnTo>
                <a:lnTo>
                  <a:pt x="5768683" y="6858004"/>
                </a:lnTo>
                <a:lnTo>
                  <a:pt x="5218055" y="6858004"/>
                </a:lnTo>
                <a:lnTo>
                  <a:pt x="550628" y="6858004"/>
                </a:lnTo>
                <a:lnTo>
                  <a:pt x="0" y="6858004"/>
                </a:lnTo>
                <a:lnTo>
                  <a:pt x="4802024" y="4"/>
                </a:lnTo>
                <a:lnTo>
                  <a:pt x="5089389" y="4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>
            <a:outerShdw blurRad="546100" dist="50800" dir="5400000" sx="64000" sy="64000" algn="t" rotWithShape="0">
              <a:schemeClr val="accent3">
                <a:alpha val="9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gradFill>
                <a:gsLst>
                  <a:gs pos="30107">
                    <a:schemeClr val="accent1">
                      <a:alpha val="40000"/>
                    </a:schemeClr>
                  </a:gs>
                  <a:gs pos="77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  <a:gs pos="100000">
                    <a:schemeClr val="accent4"/>
                  </a:gs>
                </a:gsLst>
                <a:lin ang="10800000" scaled="1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6893" y="856265"/>
            <a:ext cx="2645893" cy="5145470"/>
          </a:xfrm>
          <a:prstGeom prst="rect">
            <a:avLst/>
          </a:prstGeom>
          <a:effectLst>
            <a:outerShdw blurRad="609600" dist="38100" dir="5400000" algn="t" rotWithShape="0">
              <a:schemeClr val="accent3">
                <a:alpha val="46000"/>
              </a:scheme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4176" y="856265"/>
            <a:ext cx="2645893" cy="5145470"/>
          </a:xfrm>
          <a:prstGeom prst="rect">
            <a:avLst/>
          </a:prstGeom>
          <a:effectLst>
            <a:outerShdw blurRad="609600" dist="38100" dir="5400000" algn="t" rotWithShape="0">
              <a:schemeClr val="accent3">
                <a:alpha val="46000"/>
              </a:schemeClr>
            </a:outerShdw>
          </a:effectLst>
        </p:spPr>
      </p:pic>
      <p:sp>
        <p:nvSpPr>
          <p:cNvPr id="7" name="TextBox 6"/>
          <p:cNvSpPr txBox="1"/>
          <p:nvPr userDrawn="1"/>
        </p:nvSpPr>
        <p:spPr>
          <a:xfrm rot="10800000" flipV="1">
            <a:off x="10647977" y="6139220"/>
            <a:ext cx="116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1500" b="0" i="0" dirty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455629" y="1085888"/>
            <a:ext cx="2148421" cy="4686224"/>
          </a:xfrm>
          <a:custGeom>
            <a:avLst/>
            <a:gdLst>
              <a:gd name="connsiteX0" fmla="*/ 201114 w 2148421"/>
              <a:gd name="connsiteY0" fmla="*/ 0 h 4686224"/>
              <a:gd name="connsiteX1" fmla="*/ 476521 w 2148421"/>
              <a:gd name="connsiteY1" fmla="*/ 0 h 4686224"/>
              <a:gd name="connsiteX2" fmla="*/ 476521 w 2148421"/>
              <a:gd name="connsiteY2" fmla="*/ 80385 h 4686224"/>
              <a:gd name="connsiteX3" fmla="*/ 568010 w 2148421"/>
              <a:gd name="connsiteY3" fmla="*/ 172248 h 4686224"/>
              <a:gd name="connsiteX4" fmla="*/ 1577690 w 2148421"/>
              <a:gd name="connsiteY4" fmla="*/ 172248 h 4686224"/>
              <a:gd name="connsiteX5" fmla="*/ 1669179 w 2148421"/>
              <a:gd name="connsiteY5" fmla="*/ 80385 h 4686224"/>
              <a:gd name="connsiteX6" fmla="*/ 1669179 w 2148421"/>
              <a:gd name="connsiteY6" fmla="*/ 0 h 4686224"/>
              <a:gd name="connsiteX7" fmla="*/ 1947308 w 2148421"/>
              <a:gd name="connsiteY7" fmla="*/ 0 h 4686224"/>
              <a:gd name="connsiteX8" fmla="*/ 2148421 w 2148421"/>
              <a:gd name="connsiteY8" fmla="*/ 201935 h 4686224"/>
              <a:gd name="connsiteX9" fmla="*/ 2148421 w 2148421"/>
              <a:gd name="connsiteY9" fmla="*/ 4484290 h 4686224"/>
              <a:gd name="connsiteX10" fmla="*/ 1947308 w 2148421"/>
              <a:gd name="connsiteY10" fmla="*/ 4686224 h 4686224"/>
              <a:gd name="connsiteX11" fmla="*/ 201114 w 2148421"/>
              <a:gd name="connsiteY11" fmla="*/ 4686224 h 4686224"/>
              <a:gd name="connsiteX12" fmla="*/ 0 w 2148421"/>
              <a:gd name="connsiteY12" fmla="*/ 4484290 h 4686224"/>
              <a:gd name="connsiteX13" fmla="*/ 0 w 2148421"/>
              <a:gd name="connsiteY13" fmla="*/ 201935 h 4686224"/>
              <a:gd name="connsiteX14" fmla="*/ 201114 w 2148421"/>
              <a:gd name="connsiteY14" fmla="*/ 0 h 46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8421" h="4686224">
                <a:moveTo>
                  <a:pt x="201114" y="0"/>
                </a:moveTo>
                <a:lnTo>
                  <a:pt x="476521" y="0"/>
                </a:lnTo>
                <a:lnTo>
                  <a:pt x="476521" y="80385"/>
                </a:lnTo>
                <a:cubicBezTo>
                  <a:pt x="476521" y="131119"/>
                  <a:pt x="517482" y="172248"/>
                  <a:pt x="568010" y="172248"/>
                </a:cubicBezTo>
                <a:lnTo>
                  <a:pt x="1577690" y="172248"/>
                </a:lnTo>
                <a:cubicBezTo>
                  <a:pt x="1628218" y="172248"/>
                  <a:pt x="1669179" y="131119"/>
                  <a:pt x="1669179" y="80385"/>
                </a:cubicBezTo>
                <a:lnTo>
                  <a:pt x="1669179" y="0"/>
                </a:lnTo>
                <a:lnTo>
                  <a:pt x="1947308" y="0"/>
                </a:lnTo>
                <a:cubicBezTo>
                  <a:pt x="2058379" y="0"/>
                  <a:pt x="2148421" y="90410"/>
                  <a:pt x="2148421" y="201935"/>
                </a:cubicBezTo>
                <a:lnTo>
                  <a:pt x="2148421" y="4484290"/>
                </a:lnTo>
                <a:cubicBezTo>
                  <a:pt x="2148421" y="4595816"/>
                  <a:pt x="2058379" y="4686224"/>
                  <a:pt x="1947308" y="4686224"/>
                </a:cubicBezTo>
                <a:lnTo>
                  <a:pt x="201114" y="4686224"/>
                </a:lnTo>
                <a:cubicBezTo>
                  <a:pt x="90042" y="4686224"/>
                  <a:pt x="0" y="4595816"/>
                  <a:pt x="0" y="4484290"/>
                </a:cubicBezTo>
                <a:lnTo>
                  <a:pt x="0" y="201935"/>
                </a:lnTo>
                <a:cubicBezTo>
                  <a:pt x="0" y="90410"/>
                  <a:pt x="90042" y="0"/>
                  <a:pt x="201114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4212912" y="1085888"/>
            <a:ext cx="2148421" cy="4686224"/>
          </a:xfrm>
          <a:custGeom>
            <a:avLst/>
            <a:gdLst>
              <a:gd name="connsiteX0" fmla="*/ 201114 w 2148421"/>
              <a:gd name="connsiteY0" fmla="*/ 0 h 4686224"/>
              <a:gd name="connsiteX1" fmla="*/ 476521 w 2148421"/>
              <a:gd name="connsiteY1" fmla="*/ 0 h 4686224"/>
              <a:gd name="connsiteX2" fmla="*/ 476521 w 2148421"/>
              <a:gd name="connsiteY2" fmla="*/ 80385 h 4686224"/>
              <a:gd name="connsiteX3" fmla="*/ 568010 w 2148421"/>
              <a:gd name="connsiteY3" fmla="*/ 172248 h 4686224"/>
              <a:gd name="connsiteX4" fmla="*/ 1577690 w 2148421"/>
              <a:gd name="connsiteY4" fmla="*/ 172248 h 4686224"/>
              <a:gd name="connsiteX5" fmla="*/ 1669179 w 2148421"/>
              <a:gd name="connsiteY5" fmla="*/ 80385 h 4686224"/>
              <a:gd name="connsiteX6" fmla="*/ 1669179 w 2148421"/>
              <a:gd name="connsiteY6" fmla="*/ 0 h 4686224"/>
              <a:gd name="connsiteX7" fmla="*/ 1947308 w 2148421"/>
              <a:gd name="connsiteY7" fmla="*/ 0 h 4686224"/>
              <a:gd name="connsiteX8" fmla="*/ 2148421 w 2148421"/>
              <a:gd name="connsiteY8" fmla="*/ 201935 h 4686224"/>
              <a:gd name="connsiteX9" fmla="*/ 2148421 w 2148421"/>
              <a:gd name="connsiteY9" fmla="*/ 4484290 h 4686224"/>
              <a:gd name="connsiteX10" fmla="*/ 1947308 w 2148421"/>
              <a:gd name="connsiteY10" fmla="*/ 4686224 h 4686224"/>
              <a:gd name="connsiteX11" fmla="*/ 201114 w 2148421"/>
              <a:gd name="connsiteY11" fmla="*/ 4686224 h 4686224"/>
              <a:gd name="connsiteX12" fmla="*/ 0 w 2148421"/>
              <a:gd name="connsiteY12" fmla="*/ 4484290 h 4686224"/>
              <a:gd name="connsiteX13" fmla="*/ 0 w 2148421"/>
              <a:gd name="connsiteY13" fmla="*/ 201935 h 4686224"/>
              <a:gd name="connsiteX14" fmla="*/ 201114 w 2148421"/>
              <a:gd name="connsiteY14" fmla="*/ 0 h 46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8421" h="4686224">
                <a:moveTo>
                  <a:pt x="201114" y="0"/>
                </a:moveTo>
                <a:lnTo>
                  <a:pt x="476521" y="0"/>
                </a:lnTo>
                <a:lnTo>
                  <a:pt x="476521" y="80385"/>
                </a:lnTo>
                <a:cubicBezTo>
                  <a:pt x="476521" y="131119"/>
                  <a:pt x="517482" y="172248"/>
                  <a:pt x="568010" y="172248"/>
                </a:cubicBezTo>
                <a:lnTo>
                  <a:pt x="1577690" y="172248"/>
                </a:lnTo>
                <a:cubicBezTo>
                  <a:pt x="1628218" y="172248"/>
                  <a:pt x="1669179" y="131119"/>
                  <a:pt x="1669179" y="80385"/>
                </a:cubicBezTo>
                <a:lnTo>
                  <a:pt x="1669179" y="0"/>
                </a:lnTo>
                <a:lnTo>
                  <a:pt x="1947308" y="0"/>
                </a:lnTo>
                <a:cubicBezTo>
                  <a:pt x="2058379" y="0"/>
                  <a:pt x="2148421" y="90410"/>
                  <a:pt x="2148421" y="201935"/>
                </a:cubicBezTo>
                <a:lnTo>
                  <a:pt x="2148421" y="4484290"/>
                </a:lnTo>
                <a:cubicBezTo>
                  <a:pt x="2148421" y="4595816"/>
                  <a:pt x="2058379" y="4686224"/>
                  <a:pt x="1947308" y="4686224"/>
                </a:cubicBezTo>
                <a:lnTo>
                  <a:pt x="201114" y="4686224"/>
                </a:lnTo>
                <a:cubicBezTo>
                  <a:pt x="90042" y="4686224"/>
                  <a:pt x="0" y="4595816"/>
                  <a:pt x="0" y="4484290"/>
                </a:cubicBezTo>
                <a:lnTo>
                  <a:pt x="0" y="201935"/>
                </a:lnTo>
                <a:cubicBezTo>
                  <a:pt x="0" y="90410"/>
                  <a:pt x="90042" y="0"/>
                  <a:pt x="201114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6000" y="10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1072785" y="658096"/>
            <a:ext cx="4720959" cy="5527222"/>
          </a:xfrm>
          <a:custGeom>
            <a:avLst/>
            <a:gdLst>
              <a:gd name="connsiteX0" fmla="*/ 3287177 w 4720958"/>
              <a:gd name="connsiteY0" fmla="*/ 4818572 h 5527222"/>
              <a:gd name="connsiteX1" fmla="*/ 3848773 w 4720958"/>
              <a:gd name="connsiteY1" fmla="*/ 4818572 h 5527222"/>
              <a:gd name="connsiteX2" fmla="*/ 3922299 w 4720958"/>
              <a:gd name="connsiteY2" fmla="*/ 4892100 h 5527222"/>
              <a:gd name="connsiteX3" fmla="*/ 3922299 w 4720958"/>
              <a:gd name="connsiteY3" fmla="*/ 5453696 h 5527222"/>
              <a:gd name="connsiteX4" fmla="*/ 3848773 w 4720958"/>
              <a:gd name="connsiteY4" fmla="*/ 5527222 h 5527222"/>
              <a:gd name="connsiteX5" fmla="*/ 3287177 w 4720958"/>
              <a:gd name="connsiteY5" fmla="*/ 5527222 h 5527222"/>
              <a:gd name="connsiteX6" fmla="*/ 3213649 w 4720958"/>
              <a:gd name="connsiteY6" fmla="*/ 5453696 h 5527222"/>
              <a:gd name="connsiteX7" fmla="*/ 3213649 w 4720958"/>
              <a:gd name="connsiteY7" fmla="*/ 4892100 h 5527222"/>
              <a:gd name="connsiteX8" fmla="*/ 3287177 w 4720958"/>
              <a:gd name="connsiteY8" fmla="*/ 4818572 h 5527222"/>
              <a:gd name="connsiteX9" fmla="*/ 2491053 w 4720958"/>
              <a:gd name="connsiteY9" fmla="*/ 4818572 h 5527222"/>
              <a:gd name="connsiteX10" fmla="*/ 3052650 w 4720958"/>
              <a:gd name="connsiteY10" fmla="*/ 4818572 h 5527222"/>
              <a:gd name="connsiteX11" fmla="*/ 3126178 w 4720958"/>
              <a:gd name="connsiteY11" fmla="*/ 4892100 h 5527222"/>
              <a:gd name="connsiteX12" fmla="*/ 3126178 w 4720958"/>
              <a:gd name="connsiteY12" fmla="*/ 5453696 h 5527222"/>
              <a:gd name="connsiteX13" fmla="*/ 3052650 w 4720958"/>
              <a:gd name="connsiteY13" fmla="*/ 5527222 h 5527222"/>
              <a:gd name="connsiteX14" fmla="*/ 2491053 w 4720958"/>
              <a:gd name="connsiteY14" fmla="*/ 5527222 h 5527222"/>
              <a:gd name="connsiteX15" fmla="*/ 2417526 w 4720958"/>
              <a:gd name="connsiteY15" fmla="*/ 5453696 h 5527222"/>
              <a:gd name="connsiteX16" fmla="*/ 2417526 w 4720958"/>
              <a:gd name="connsiteY16" fmla="*/ 4892100 h 5527222"/>
              <a:gd name="connsiteX17" fmla="*/ 2491053 w 4720958"/>
              <a:gd name="connsiteY17" fmla="*/ 4818572 h 5527222"/>
              <a:gd name="connsiteX18" fmla="*/ 898807 w 4720958"/>
              <a:gd name="connsiteY18" fmla="*/ 4818572 h 5527222"/>
              <a:gd name="connsiteX19" fmla="*/ 1460404 w 4720958"/>
              <a:gd name="connsiteY19" fmla="*/ 4818572 h 5527222"/>
              <a:gd name="connsiteX20" fmla="*/ 1533931 w 4720958"/>
              <a:gd name="connsiteY20" fmla="*/ 4892100 h 5527222"/>
              <a:gd name="connsiteX21" fmla="*/ 1533931 w 4720958"/>
              <a:gd name="connsiteY21" fmla="*/ 5453696 h 5527222"/>
              <a:gd name="connsiteX22" fmla="*/ 1460404 w 4720958"/>
              <a:gd name="connsiteY22" fmla="*/ 5527222 h 5527222"/>
              <a:gd name="connsiteX23" fmla="*/ 900076 w 4720958"/>
              <a:gd name="connsiteY23" fmla="*/ 5527222 h 5527222"/>
              <a:gd name="connsiteX24" fmla="*/ 825280 w 4720958"/>
              <a:gd name="connsiteY24" fmla="*/ 5453696 h 5527222"/>
              <a:gd name="connsiteX25" fmla="*/ 825280 w 4720958"/>
              <a:gd name="connsiteY25" fmla="*/ 4892100 h 5527222"/>
              <a:gd name="connsiteX26" fmla="*/ 898807 w 4720958"/>
              <a:gd name="connsiteY26" fmla="*/ 4818572 h 5527222"/>
              <a:gd name="connsiteX27" fmla="*/ 73528 w 4720958"/>
              <a:gd name="connsiteY27" fmla="*/ 4818572 h 5527222"/>
              <a:gd name="connsiteX28" fmla="*/ 635124 w 4720958"/>
              <a:gd name="connsiteY28" fmla="*/ 4818572 h 5527222"/>
              <a:gd name="connsiteX29" fmla="*/ 708652 w 4720958"/>
              <a:gd name="connsiteY29" fmla="*/ 4892100 h 5527222"/>
              <a:gd name="connsiteX30" fmla="*/ 708652 w 4720958"/>
              <a:gd name="connsiteY30" fmla="*/ 5453696 h 5527222"/>
              <a:gd name="connsiteX31" fmla="*/ 635124 w 4720958"/>
              <a:gd name="connsiteY31" fmla="*/ 5527222 h 5527222"/>
              <a:gd name="connsiteX32" fmla="*/ 73528 w 4720958"/>
              <a:gd name="connsiteY32" fmla="*/ 5527222 h 5527222"/>
              <a:gd name="connsiteX33" fmla="*/ 1 w 4720958"/>
              <a:gd name="connsiteY33" fmla="*/ 5453696 h 5527222"/>
              <a:gd name="connsiteX34" fmla="*/ 1 w 4720958"/>
              <a:gd name="connsiteY34" fmla="*/ 4892100 h 5527222"/>
              <a:gd name="connsiteX35" fmla="*/ 73528 w 4720958"/>
              <a:gd name="connsiteY35" fmla="*/ 4818572 h 5527222"/>
              <a:gd name="connsiteX36" fmla="*/ 4085836 w 4720958"/>
              <a:gd name="connsiteY36" fmla="*/ 4013576 h 5527222"/>
              <a:gd name="connsiteX37" fmla="*/ 4647432 w 4720958"/>
              <a:gd name="connsiteY37" fmla="*/ 4013576 h 5527222"/>
              <a:gd name="connsiteX38" fmla="*/ 4720958 w 4720958"/>
              <a:gd name="connsiteY38" fmla="*/ 4087103 h 5527222"/>
              <a:gd name="connsiteX39" fmla="*/ 4720958 w 4720958"/>
              <a:gd name="connsiteY39" fmla="*/ 4648700 h 5527222"/>
              <a:gd name="connsiteX40" fmla="*/ 4647432 w 4720958"/>
              <a:gd name="connsiteY40" fmla="*/ 4722226 h 5527222"/>
              <a:gd name="connsiteX41" fmla="*/ 4085836 w 4720958"/>
              <a:gd name="connsiteY41" fmla="*/ 4722226 h 5527222"/>
              <a:gd name="connsiteX42" fmla="*/ 4012308 w 4720958"/>
              <a:gd name="connsiteY42" fmla="*/ 4648700 h 5527222"/>
              <a:gd name="connsiteX43" fmla="*/ 4012308 w 4720958"/>
              <a:gd name="connsiteY43" fmla="*/ 4087103 h 5527222"/>
              <a:gd name="connsiteX44" fmla="*/ 4085836 w 4720958"/>
              <a:gd name="connsiteY44" fmla="*/ 4013576 h 5527222"/>
              <a:gd name="connsiteX45" fmla="*/ 73528 w 4720958"/>
              <a:gd name="connsiteY45" fmla="*/ 3208578 h 5527222"/>
              <a:gd name="connsiteX46" fmla="*/ 635124 w 4720958"/>
              <a:gd name="connsiteY46" fmla="*/ 3208578 h 5527222"/>
              <a:gd name="connsiteX47" fmla="*/ 708652 w 4720958"/>
              <a:gd name="connsiteY47" fmla="*/ 3282105 h 5527222"/>
              <a:gd name="connsiteX48" fmla="*/ 708652 w 4720958"/>
              <a:gd name="connsiteY48" fmla="*/ 3843702 h 5527222"/>
              <a:gd name="connsiteX49" fmla="*/ 635124 w 4720958"/>
              <a:gd name="connsiteY49" fmla="*/ 3917228 h 5527222"/>
              <a:gd name="connsiteX50" fmla="*/ 73528 w 4720958"/>
              <a:gd name="connsiteY50" fmla="*/ 3917228 h 5527222"/>
              <a:gd name="connsiteX51" fmla="*/ 0 w 4720958"/>
              <a:gd name="connsiteY51" fmla="*/ 3843702 h 5527222"/>
              <a:gd name="connsiteX52" fmla="*/ 0 w 4720958"/>
              <a:gd name="connsiteY52" fmla="*/ 3282105 h 5527222"/>
              <a:gd name="connsiteX53" fmla="*/ 73528 w 4720958"/>
              <a:gd name="connsiteY53" fmla="*/ 3208578 h 5527222"/>
              <a:gd name="connsiteX54" fmla="*/ 4085836 w 4720958"/>
              <a:gd name="connsiteY54" fmla="*/ 2422597 h 5527222"/>
              <a:gd name="connsiteX55" fmla="*/ 4647432 w 4720958"/>
              <a:gd name="connsiteY55" fmla="*/ 2422597 h 5527222"/>
              <a:gd name="connsiteX56" fmla="*/ 4720958 w 4720958"/>
              <a:gd name="connsiteY56" fmla="*/ 2496124 h 5527222"/>
              <a:gd name="connsiteX57" fmla="*/ 4720958 w 4720958"/>
              <a:gd name="connsiteY57" fmla="*/ 3057720 h 5527222"/>
              <a:gd name="connsiteX58" fmla="*/ 4647432 w 4720958"/>
              <a:gd name="connsiteY58" fmla="*/ 3131247 h 5527222"/>
              <a:gd name="connsiteX59" fmla="*/ 4085836 w 4720958"/>
              <a:gd name="connsiteY59" fmla="*/ 3131247 h 5527222"/>
              <a:gd name="connsiteX60" fmla="*/ 4012308 w 4720958"/>
              <a:gd name="connsiteY60" fmla="*/ 3057720 h 5527222"/>
              <a:gd name="connsiteX61" fmla="*/ 4012308 w 4720958"/>
              <a:gd name="connsiteY61" fmla="*/ 2496124 h 5527222"/>
              <a:gd name="connsiteX62" fmla="*/ 4085836 w 4720958"/>
              <a:gd name="connsiteY62" fmla="*/ 2422597 h 5527222"/>
              <a:gd name="connsiteX63" fmla="*/ 4085836 w 4720958"/>
              <a:gd name="connsiteY63" fmla="*/ 1617599 h 5527222"/>
              <a:gd name="connsiteX64" fmla="*/ 4647432 w 4720958"/>
              <a:gd name="connsiteY64" fmla="*/ 1617599 h 5527222"/>
              <a:gd name="connsiteX65" fmla="*/ 4720958 w 4720958"/>
              <a:gd name="connsiteY65" fmla="*/ 1691126 h 5527222"/>
              <a:gd name="connsiteX66" fmla="*/ 4720958 w 4720958"/>
              <a:gd name="connsiteY66" fmla="*/ 2252723 h 5527222"/>
              <a:gd name="connsiteX67" fmla="*/ 4647432 w 4720958"/>
              <a:gd name="connsiteY67" fmla="*/ 2326250 h 5527222"/>
              <a:gd name="connsiteX68" fmla="*/ 4085836 w 4720958"/>
              <a:gd name="connsiteY68" fmla="*/ 2326250 h 5527222"/>
              <a:gd name="connsiteX69" fmla="*/ 4012308 w 4720958"/>
              <a:gd name="connsiteY69" fmla="*/ 2252723 h 5527222"/>
              <a:gd name="connsiteX70" fmla="*/ 4012308 w 4720958"/>
              <a:gd name="connsiteY70" fmla="*/ 1691126 h 5527222"/>
              <a:gd name="connsiteX71" fmla="*/ 4085836 w 4720958"/>
              <a:gd name="connsiteY71" fmla="*/ 1617599 h 5527222"/>
              <a:gd name="connsiteX72" fmla="*/ 73528 w 4720958"/>
              <a:gd name="connsiteY72" fmla="*/ 1617599 h 5527222"/>
              <a:gd name="connsiteX73" fmla="*/ 635124 w 4720958"/>
              <a:gd name="connsiteY73" fmla="*/ 1617599 h 5527222"/>
              <a:gd name="connsiteX74" fmla="*/ 708652 w 4720958"/>
              <a:gd name="connsiteY74" fmla="*/ 1691126 h 5527222"/>
              <a:gd name="connsiteX75" fmla="*/ 708652 w 4720958"/>
              <a:gd name="connsiteY75" fmla="*/ 2252723 h 5527222"/>
              <a:gd name="connsiteX76" fmla="*/ 635124 w 4720958"/>
              <a:gd name="connsiteY76" fmla="*/ 2326250 h 5527222"/>
              <a:gd name="connsiteX77" fmla="*/ 73528 w 4720958"/>
              <a:gd name="connsiteY77" fmla="*/ 2326250 h 5527222"/>
              <a:gd name="connsiteX78" fmla="*/ 1 w 4720958"/>
              <a:gd name="connsiteY78" fmla="*/ 2252723 h 5527222"/>
              <a:gd name="connsiteX79" fmla="*/ 1 w 4720958"/>
              <a:gd name="connsiteY79" fmla="*/ 1691126 h 5527222"/>
              <a:gd name="connsiteX80" fmla="*/ 73528 w 4720958"/>
              <a:gd name="connsiteY80" fmla="*/ 1617599 h 5527222"/>
              <a:gd name="connsiteX81" fmla="*/ 898808 w 4720958"/>
              <a:gd name="connsiteY81" fmla="*/ 804997 h 5527222"/>
              <a:gd name="connsiteX82" fmla="*/ 3848774 w 4720958"/>
              <a:gd name="connsiteY82" fmla="*/ 804997 h 5527222"/>
              <a:gd name="connsiteX83" fmla="*/ 3922301 w 4720958"/>
              <a:gd name="connsiteY83" fmla="*/ 878524 h 5527222"/>
              <a:gd name="connsiteX84" fmla="*/ 3922301 w 4720958"/>
              <a:gd name="connsiteY84" fmla="*/ 4647431 h 5527222"/>
              <a:gd name="connsiteX85" fmla="*/ 3848774 w 4720958"/>
              <a:gd name="connsiteY85" fmla="*/ 4720958 h 5527222"/>
              <a:gd name="connsiteX86" fmla="*/ 900076 w 4720958"/>
              <a:gd name="connsiteY86" fmla="*/ 4720958 h 5527222"/>
              <a:gd name="connsiteX87" fmla="*/ 825280 w 4720958"/>
              <a:gd name="connsiteY87" fmla="*/ 4648698 h 5527222"/>
              <a:gd name="connsiteX88" fmla="*/ 825280 w 4720958"/>
              <a:gd name="connsiteY88" fmla="*/ 878524 h 5527222"/>
              <a:gd name="connsiteX89" fmla="*/ 898808 w 4720958"/>
              <a:gd name="connsiteY89" fmla="*/ 804997 h 5527222"/>
              <a:gd name="connsiteX90" fmla="*/ 73528 w 4720958"/>
              <a:gd name="connsiteY90" fmla="*/ 804997 h 5527222"/>
              <a:gd name="connsiteX91" fmla="*/ 635124 w 4720958"/>
              <a:gd name="connsiteY91" fmla="*/ 804997 h 5527222"/>
              <a:gd name="connsiteX92" fmla="*/ 708652 w 4720958"/>
              <a:gd name="connsiteY92" fmla="*/ 878524 h 5527222"/>
              <a:gd name="connsiteX93" fmla="*/ 708652 w 4720958"/>
              <a:gd name="connsiteY93" fmla="*/ 1440120 h 5527222"/>
              <a:gd name="connsiteX94" fmla="*/ 635124 w 4720958"/>
              <a:gd name="connsiteY94" fmla="*/ 1513647 h 5527222"/>
              <a:gd name="connsiteX95" fmla="*/ 73528 w 4720958"/>
              <a:gd name="connsiteY95" fmla="*/ 1513647 h 5527222"/>
              <a:gd name="connsiteX96" fmla="*/ 1 w 4720958"/>
              <a:gd name="connsiteY96" fmla="*/ 1441387 h 5527222"/>
              <a:gd name="connsiteX97" fmla="*/ 1 w 4720958"/>
              <a:gd name="connsiteY97" fmla="*/ 878524 h 5527222"/>
              <a:gd name="connsiteX98" fmla="*/ 73528 w 4720958"/>
              <a:gd name="connsiteY98" fmla="*/ 804997 h 5527222"/>
              <a:gd name="connsiteX99" fmla="*/ 2491053 w 4720958"/>
              <a:gd name="connsiteY99" fmla="*/ 1 h 5527222"/>
              <a:gd name="connsiteX100" fmla="*/ 3052650 w 4720958"/>
              <a:gd name="connsiteY100" fmla="*/ 1 h 5527222"/>
              <a:gd name="connsiteX101" fmla="*/ 3126178 w 4720958"/>
              <a:gd name="connsiteY101" fmla="*/ 73528 h 5527222"/>
              <a:gd name="connsiteX102" fmla="*/ 3126178 w 4720958"/>
              <a:gd name="connsiteY102" fmla="*/ 635125 h 5527222"/>
              <a:gd name="connsiteX103" fmla="*/ 3052650 w 4720958"/>
              <a:gd name="connsiteY103" fmla="*/ 708653 h 5527222"/>
              <a:gd name="connsiteX104" fmla="*/ 2491053 w 4720958"/>
              <a:gd name="connsiteY104" fmla="*/ 708653 h 5527222"/>
              <a:gd name="connsiteX105" fmla="*/ 2417526 w 4720958"/>
              <a:gd name="connsiteY105" fmla="*/ 636392 h 5527222"/>
              <a:gd name="connsiteX106" fmla="*/ 2417526 w 4720958"/>
              <a:gd name="connsiteY106" fmla="*/ 73528 h 5527222"/>
              <a:gd name="connsiteX107" fmla="*/ 2491053 w 4720958"/>
              <a:gd name="connsiteY107" fmla="*/ 1 h 5527222"/>
              <a:gd name="connsiteX108" fmla="*/ 1694930 w 4720958"/>
              <a:gd name="connsiteY108" fmla="*/ 1 h 5527222"/>
              <a:gd name="connsiteX109" fmla="*/ 2256527 w 4720958"/>
              <a:gd name="connsiteY109" fmla="*/ 1 h 5527222"/>
              <a:gd name="connsiteX110" fmla="*/ 2330054 w 4720958"/>
              <a:gd name="connsiteY110" fmla="*/ 73528 h 5527222"/>
              <a:gd name="connsiteX111" fmla="*/ 2330054 w 4720958"/>
              <a:gd name="connsiteY111" fmla="*/ 635125 h 5527222"/>
              <a:gd name="connsiteX112" fmla="*/ 2256527 w 4720958"/>
              <a:gd name="connsiteY112" fmla="*/ 708653 h 5527222"/>
              <a:gd name="connsiteX113" fmla="*/ 1694930 w 4720958"/>
              <a:gd name="connsiteY113" fmla="*/ 708653 h 5527222"/>
              <a:gd name="connsiteX114" fmla="*/ 1621403 w 4720958"/>
              <a:gd name="connsiteY114" fmla="*/ 636392 h 5527222"/>
              <a:gd name="connsiteX115" fmla="*/ 1621403 w 4720958"/>
              <a:gd name="connsiteY115" fmla="*/ 73528 h 5527222"/>
              <a:gd name="connsiteX116" fmla="*/ 1694930 w 4720958"/>
              <a:gd name="connsiteY116" fmla="*/ 1 h 5527222"/>
              <a:gd name="connsiteX117" fmla="*/ 73528 w 4720958"/>
              <a:gd name="connsiteY117" fmla="*/ 1 h 5527222"/>
              <a:gd name="connsiteX118" fmla="*/ 635125 w 4720958"/>
              <a:gd name="connsiteY118" fmla="*/ 1 h 5527222"/>
              <a:gd name="connsiteX119" fmla="*/ 709919 w 4720958"/>
              <a:gd name="connsiteY119" fmla="*/ 73528 h 5527222"/>
              <a:gd name="connsiteX120" fmla="*/ 709919 w 4720958"/>
              <a:gd name="connsiteY120" fmla="*/ 635125 h 5527222"/>
              <a:gd name="connsiteX121" fmla="*/ 636392 w 4720958"/>
              <a:gd name="connsiteY121" fmla="*/ 708653 h 5527222"/>
              <a:gd name="connsiteX122" fmla="*/ 73528 w 4720958"/>
              <a:gd name="connsiteY122" fmla="*/ 708653 h 5527222"/>
              <a:gd name="connsiteX123" fmla="*/ 1 w 4720958"/>
              <a:gd name="connsiteY123" fmla="*/ 636392 h 5527222"/>
              <a:gd name="connsiteX124" fmla="*/ 1 w 4720958"/>
              <a:gd name="connsiteY124" fmla="*/ 73528 h 5527222"/>
              <a:gd name="connsiteX125" fmla="*/ 73528 w 4720958"/>
              <a:gd name="connsiteY125" fmla="*/ 1 h 5527222"/>
              <a:gd name="connsiteX126" fmla="*/ 4085836 w 4720958"/>
              <a:gd name="connsiteY126" fmla="*/ 0 h 5527222"/>
              <a:gd name="connsiteX127" fmla="*/ 4647432 w 4720958"/>
              <a:gd name="connsiteY127" fmla="*/ 0 h 5527222"/>
              <a:gd name="connsiteX128" fmla="*/ 4720958 w 4720958"/>
              <a:gd name="connsiteY128" fmla="*/ 73528 h 5527222"/>
              <a:gd name="connsiteX129" fmla="*/ 4720958 w 4720958"/>
              <a:gd name="connsiteY129" fmla="*/ 635125 h 5527222"/>
              <a:gd name="connsiteX130" fmla="*/ 4647432 w 4720958"/>
              <a:gd name="connsiteY130" fmla="*/ 708652 h 5527222"/>
              <a:gd name="connsiteX131" fmla="*/ 4085836 w 4720958"/>
              <a:gd name="connsiteY131" fmla="*/ 708652 h 5527222"/>
              <a:gd name="connsiteX132" fmla="*/ 4012308 w 4720958"/>
              <a:gd name="connsiteY132" fmla="*/ 636392 h 5527222"/>
              <a:gd name="connsiteX133" fmla="*/ 4012308 w 4720958"/>
              <a:gd name="connsiteY133" fmla="*/ 73528 h 5527222"/>
              <a:gd name="connsiteX134" fmla="*/ 4085836 w 4720958"/>
              <a:gd name="connsiteY134" fmla="*/ 0 h 5527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4720958" h="5527222">
                <a:moveTo>
                  <a:pt x="3287177" y="4818572"/>
                </a:moveTo>
                <a:lnTo>
                  <a:pt x="3848773" y="4818572"/>
                </a:lnTo>
                <a:cubicBezTo>
                  <a:pt x="3889339" y="4818572"/>
                  <a:pt x="3922299" y="4851533"/>
                  <a:pt x="3922299" y="4892100"/>
                </a:cubicBezTo>
                <a:lnTo>
                  <a:pt x="3922299" y="5453696"/>
                </a:lnTo>
                <a:cubicBezTo>
                  <a:pt x="3922299" y="5494262"/>
                  <a:pt x="3889339" y="5527222"/>
                  <a:pt x="3848773" y="5527222"/>
                </a:cubicBezTo>
                <a:lnTo>
                  <a:pt x="3287177" y="5527222"/>
                </a:lnTo>
                <a:cubicBezTo>
                  <a:pt x="3246610" y="5527222"/>
                  <a:pt x="3213649" y="5494262"/>
                  <a:pt x="3213649" y="5453696"/>
                </a:cubicBezTo>
                <a:lnTo>
                  <a:pt x="3213649" y="4892100"/>
                </a:lnTo>
                <a:cubicBezTo>
                  <a:pt x="3213649" y="4851533"/>
                  <a:pt x="3246610" y="4818572"/>
                  <a:pt x="3287177" y="4818572"/>
                </a:cubicBezTo>
                <a:close/>
                <a:moveTo>
                  <a:pt x="2491053" y="4818572"/>
                </a:moveTo>
                <a:lnTo>
                  <a:pt x="3052650" y="4818572"/>
                </a:lnTo>
                <a:cubicBezTo>
                  <a:pt x="3093217" y="4818572"/>
                  <a:pt x="3126178" y="4851533"/>
                  <a:pt x="3126178" y="4892100"/>
                </a:cubicBezTo>
                <a:lnTo>
                  <a:pt x="3126178" y="5453696"/>
                </a:lnTo>
                <a:cubicBezTo>
                  <a:pt x="3126178" y="5494262"/>
                  <a:pt x="3093217" y="5527222"/>
                  <a:pt x="3052650" y="5527222"/>
                </a:cubicBezTo>
                <a:lnTo>
                  <a:pt x="2491053" y="5527222"/>
                </a:lnTo>
                <a:cubicBezTo>
                  <a:pt x="2451754" y="5527222"/>
                  <a:pt x="2417526" y="5494262"/>
                  <a:pt x="2417526" y="5453696"/>
                </a:cubicBezTo>
                <a:lnTo>
                  <a:pt x="2417526" y="4892100"/>
                </a:lnTo>
                <a:cubicBezTo>
                  <a:pt x="2417526" y="4851533"/>
                  <a:pt x="2450487" y="4818572"/>
                  <a:pt x="2491053" y="4818572"/>
                </a:cubicBezTo>
                <a:close/>
                <a:moveTo>
                  <a:pt x="898807" y="4818572"/>
                </a:moveTo>
                <a:lnTo>
                  <a:pt x="1460404" y="4818572"/>
                </a:lnTo>
                <a:cubicBezTo>
                  <a:pt x="1500971" y="4818572"/>
                  <a:pt x="1533931" y="4851533"/>
                  <a:pt x="1533931" y="4892100"/>
                </a:cubicBezTo>
                <a:lnTo>
                  <a:pt x="1533931" y="5453696"/>
                </a:lnTo>
                <a:cubicBezTo>
                  <a:pt x="1533931" y="5494262"/>
                  <a:pt x="1500971" y="5527222"/>
                  <a:pt x="1460404" y="5527222"/>
                </a:cubicBezTo>
                <a:lnTo>
                  <a:pt x="900076" y="5527222"/>
                </a:lnTo>
                <a:cubicBezTo>
                  <a:pt x="859509" y="5527222"/>
                  <a:pt x="825280" y="5494262"/>
                  <a:pt x="825280" y="5453696"/>
                </a:cubicBezTo>
                <a:lnTo>
                  <a:pt x="825280" y="4892100"/>
                </a:lnTo>
                <a:cubicBezTo>
                  <a:pt x="825280" y="4851533"/>
                  <a:pt x="858241" y="4818572"/>
                  <a:pt x="898807" y="4818572"/>
                </a:cubicBezTo>
                <a:close/>
                <a:moveTo>
                  <a:pt x="73528" y="4818572"/>
                </a:moveTo>
                <a:lnTo>
                  <a:pt x="635124" y="4818572"/>
                </a:lnTo>
                <a:cubicBezTo>
                  <a:pt x="675691" y="4818572"/>
                  <a:pt x="708652" y="4851533"/>
                  <a:pt x="708652" y="4892100"/>
                </a:cubicBezTo>
                <a:lnTo>
                  <a:pt x="708652" y="5453696"/>
                </a:lnTo>
                <a:cubicBezTo>
                  <a:pt x="708652" y="5494262"/>
                  <a:pt x="675691" y="5527222"/>
                  <a:pt x="635124" y="5527222"/>
                </a:cubicBezTo>
                <a:lnTo>
                  <a:pt x="73528" y="5527222"/>
                </a:lnTo>
                <a:cubicBezTo>
                  <a:pt x="32961" y="5527222"/>
                  <a:pt x="1" y="5494262"/>
                  <a:pt x="1" y="5453696"/>
                </a:cubicBezTo>
                <a:lnTo>
                  <a:pt x="1" y="4892100"/>
                </a:lnTo>
                <a:cubicBezTo>
                  <a:pt x="1" y="4851533"/>
                  <a:pt x="32961" y="4818572"/>
                  <a:pt x="73528" y="4818572"/>
                </a:cubicBezTo>
                <a:close/>
                <a:moveTo>
                  <a:pt x="4085836" y="4013576"/>
                </a:moveTo>
                <a:lnTo>
                  <a:pt x="4647432" y="4013576"/>
                </a:lnTo>
                <a:cubicBezTo>
                  <a:pt x="4687998" y="4013576"/>
                  <a:pt x="4720958" y="4046536"/>
                  <a:pt x="4720958" y="4087103"/>
                </a:cubicBezTo>
                <a:lnTo>
                  <a:pt x="4720958" y="4648700"/>
                </a:lnTo>
                <a:cubicBezTo>
                  <a:pt x="4720958" y="4689265"/>
                  <a:pt x="4687998" y="4722226"/>
                  <a:pt x="4647432" y="4722226"/>
                </a:cubicBezTo>
                <a:lnTo>
                  <a:pt x="4085836" y="4722226"/>
                </a:lnTo>
                <a:cubicBezTo>
                  <a:pt x="4045269" y="4722226"/>
                  <a:pt x="4012308" y="4689265"/>
                  <a:pt x="4012308" y="4648700"/>
                </a:cubicBezTo>
                <a:lnTo>
                  <a:pt x="4012308" y="4087103"/>
                </a:lnTo>
                <a:cubicBezTo>
                  <a:pt x="4012308" y="4046536"/>
                  <a:pt x="4045269" y="4013576"/>
                  <a:pt x="4085836" y="4013576"/>
                </a:cubicBezTo>
                <a:close/>
                <a:moveTo>
                  <a:pt x="73528" y="3208578"/>
                </a:moveTo>
                <a:lnTo>
                  <a:pt x="635124" y="3208578"/>
                </a:lnTo>
                <a:cubicBezTo>
                  <a:pt x="675691" y="3208578"/>
                  <a:pt x="708652" y="3241538"/>
                  <a:pt x="708652" y="3282105"/>
                </a:cubicBezTo>
                <a:lnTo>
                  <a:pt x="708652" y="3843702"/>
                </a:lnTo>
                <a:cubicBezTo>
                  <a:pt x="708652" y="3884267"/>
                  <a:pt x="675691" y="3917228"/>
                  <a:pt x="635124" y="3917228"/>
                </a:cubicBezTo>
                <a:lnTo>
                  <a:pt x="73528" y="3917228"/>
                </a:lnTo>
                <a:cubicBezTo>
                  <a:pt x="32961" y="3917228"/>
                  <a:pt x="0" y="3884267"/>
                  <a:pt x="0" y="3843702"/>
                </a:cubicBezTo>
                <a:lnTo>
                  <a:pt x="0" y="3282105"/>
                </a:lnTo>
                <a:cubicBezTo>
                  <a:pt x="0" y="3241538"/>
                  <a:pt x="32961" y="3208578"/>
                  <a:pt x="73528" y="3208578"/>
                </a:cubicBezTo>
                <a:close/>
                <a:moveTo>
                  <a:pt x="4085836" y="2422597"/>
                </a:moveTo>
                <a:lnTo>
                  <a:pt x="4647432" y="2422597"/>
                </a:lnTo>
                <a:cubicBezTo>
                  <a:pt x="4687998" y="2422597"/>
                  <a:pt x="4720958" y="2455557"/>
                  <a:pt x="4720958" y="2496124"/>
                </a:cubicBezTo>
                <a:lnTo>
                  <a:pt x="4720958" y="3057720"/>
                </a:lnTo>
                <a:cubicBezTo>
                  <a:pt x="4720958" y="3098286"/>
                  <a:pt x="4687998" y="3131247"/>
                  <a:pt x="4647432" y="3131247"/>
                </a:cubicBezTo>
                <a:lnTo>
                  <a:pt x="4085836" y="3131247"/>
                </a:lnTo>
                <a:cubicBezTo>
                  <a:pt x="4045269" y="3131247"/>
                  <a:pt x="4012308" y="3098286"/>
                  <a:pt x="4012308" y="3057720"/>
                </a:cubicBezTo>
                <a:lnTo>
                  <a:pt x="4012308" y="2496124"/>
                </a:lnTo>
                <a:cubicBezTo>
                  <a:pt x="4012308" y="2455557"/>
                  <a:pt x="4045269" y="2422597"/>
                  <a:pt x="4085836" y="2422597"/>
                </a:cubicBezTo>
                <a:close/>
                <a:moveTo>
                  <a:pt x="4085836" y="1617599"/>
                </a:moveTo>
                <a:lnTo>
                  <a:pt x="4647432" y="1617599"/>
                </a:lnTo>
                <a:cubicBezTo>
                  <a:pt x="4687998" y="1617599"/>
                  <a:pt x="4720958" y="1650559"/>
                  <a:pt x="4720958" y="1691126"/>
                </a:cubicBezTo>
                <a:lnTo>
                  <a:pt x="4720958" y="2252723"/>
                </a:lnTo>
                <a:cubicBezTo>
                  <a:pt x="4720958" y="2293288"/>
                  <a:pt x="4687998" y="2326250"/>
                  <a:pt x="4647432" y="2326250"/>
                </a:cubicBezTo>
                <a:lnTo>
                  <a:pt x="4085836" y="2326250"/>
                </a:lnTo>
                <a:cubicBezTo>
                  <a:pt x="4045269" y="2326250"/>
                  <a:pt x="4012308" y="2293288"/>
                  <a:pt x="4012308" y="2252723"/>
                </a:cubicBezTo>
                <a:lnTo>
                  <a:pt x="4012308" y="1691126"/>
                </a:lnTo>
                <a:cubicBezTo>
                  <a:pt x="4012308" y="1650559"/>
                  <a:pt x="4045269" y="1617599"/>
                  <a:pt x="4085836" y="1617599"/>
                </a:cubicBezTo>
                <a:close/>
                <a:moveTo>
                  <a:pt x="73528" y="1617599"/>
                </a:moveTo>
                <a:lnTo>
                  <a:pt x="635124" y="1617599"/>
                </a:lnTo>
                <a:cubicBezTo>
                  <a:pt x="675691" y="1617599"/>
                  <a:pt x="708652" y="1650559"/>
                  <a:pt x="708652" y="1691126"/>
                </a:cubicBezTo>
                <a:lnTo>
                  <a:pt x="708652" y="2252723"/>
                </a:lnTo>
                <a:cubicBezTo>
                  <a:pt x="708652" y="2293288"/>
                  <a:pt x="675691" y="2326250"/>
                  <a:pt x="635124" y="2326250"/>
                </a:cubicBezTo>
                <a:lnTo>
                  <a:pt x="73528" y="2326250"/>
                </a:lnTo>
                <a:cubicBezTo>
                  <a:pt x="32961" y="2326250"/>
                  <a:pt x="1" y="2293288"/>
                  <a:pt x="1" y="2252723"/>
                </a:cubicBezTo>
                <a:lnTo>
                  <a:pt x="1" y="1691126"/>
                </a:lnTo>
                <a:cubicBezTo>
                  <a:pt x="1" y="1650559"/>
                  <a:pt x="32961" y="1617599"/>
                  <a:pt x="73528" y="1617599"/>
                </a:cubicBezTo>
                <a:close/>
                <a:moveTo>
                  <a:pt x="898808" y="804997"/>
                </a:moveTo>
                <a:lnTo>
                  <a:pt x="3848774" y="804997"/>
                </a:lnTo>
                <a:cubicBezTo>
                  <a:pt x="3889341" y="804997"/>
                  <a:pt x="3922301" y="837958"/>
                  <a:pt x="3922301" y="878524"/>
                </a:cubicBezTo>
                <a:lnTo>
                  <a:pt x="3922301" y="4647431"/>
                </a:lnTo>
                <a:cubicBezTo>
                  <a:pt x="3922301" y="4687998"/>
                  <a:pt x="3889341" y="4720958"/>
                  <a:pt x="3848774" y="4720958"/>
                </a:cubicBezTo>
                <a:lnTo>
                  <a:pt x="900076" y="4720958"/>
                </a:lnTo>
                <a:cubicBezTo>
                  <a:pt x="859509" y="4722225"/>
                  <a:pt x="825280" y="4689265"/>
                  <a:pt x="825280" y="4648698"/>
                </a:cubicBezTo>
                <a:lnTo>
                  <a:pt x="825280" y="878524"/>
                </a:lnTo>
                <a:cubicBezTo>
                  <a:pt x="825280" y="837958"/>
                  <a:pt x="858241" y="804997"/>
                  <a:pt x="898808" y="804997"/>
                </a:cubicBezTo>
                <a:close/>
                <a:moveTo>
                  <a:pt x="73528" y="804997"/>
                </a:moveTo>
                <a:lnTo>
                  <a:pt x="635124" y="804997"/>
                </a:lnTo>
                <a:cubicBezTo>
                  <a:pt x="675691" y="804997"/>
                  <a:pt x="708652" y="837958"/>
                  <a:pt x="708652" y="878524"/>
                </a:cubicBezTo>
                <a:lnTo>
                  <a:pt x="708652" y="1440120"/>
                </a:lnTo>
                <a:cubicBezTo>
                  <a:pt x="708652" y="1480687"/>
                  <a:pt x="675691" y="1513647"/>
                  <a:pt x="635124" y="1513647"/>
                </a:cubicBezTo>
                <a:lnTo>
                  <a:pt x="73528" y="1513647"/>
                </a:lnTo>
                <a:cubicBezTo>
                  <a:pt x="32961" y="1514914"/>
                  <a:pt x="1" y="1481954"/>
                  <a:pt x="1" y="1441387"/>
                </a:cubicBezTo>
                <a:lnTo>
                  <a:pt x="1" y="878524"/>
                </a:lnTo>
                <a:cubicBezTo>
                  <a:pt x="1" y="837958"/>
                  <a:pt x="32961" y="804997"/>
                  <a:pt x="73528" y="804997"/>
                </a:cubicBezTo>
                <a:close/>
                <a:moveTo>
                  <a:pt x="2491053" y="1"/>
                </a:moveTo>
                <a:lnTo>
                  <a:pt x="3052650" y="1"/>
                </a:lnTo>
                <a:cubicBezTo>
                  <a:pt x="3093217" y="1"/>
                  <a:pt x="3126178" y="32962"/>
                  <a:pt x="3126178" y="73528"/>
                </a:cubicBezTo>
                <a:lnTo>
                  <a:pt x="3126178" y="635125"/>
                </a:lnTo>
                <a:cubicBezTo>
                  <a:pt x="3126178" y="675692"/>
                  <a:pt x="3093217" y="708653"/>
                  <a:pt x="3052650" y="708653"/>
                </a:cubicBezTo>
                <a:lnTo>
                  <a:pt x="2491053" y="708653"/>
                </a:lnTo>
                <a:cubicBezTo>
                  <a:pt x="2451754" y="709919"/>
                  <a:pt x="2417526" y="676959"/>
                  <a:pt x="2417526" y="636392"/>
                </a:cubicBezTo>
                <a:lnTo>
                  <a:pt x="2417526" y="73528"/>
                </a:lnTo>
                <a:cubicBezTo>
                  <a:pt x="2417526" y="32962"/>
                  <a:pt x="2450487" y="1"/>
                  <a:pt x="2491053" y="1"/>
                </a:cubicBezTo>
                <a:close/>
                <a:moveTo>
                  <a:pt x="1694930" y="1"/>
                </a:moveTo>
                <a:lnTo>
                  <a:pt x="2256527" y="1"/>
                </a:lnTo>
                <a:cubicBezTo>
                  <a:pt x="2297093" y="1"/>
                  <a:pt x="2330054" y="32962"/>
                  <a:pt x="2330054" y="73528"/>
                </a:cubicBezTo>
                <a:lnTo>
                  <a:pt x="2330054" y="635125"/>
                </a:lnTo>
                <a:cubicBezTo>
                  <a:pt x="2330054" y="675692"/>
                  <a:pt x="2297093" y="708653"/>
                  <a:pt x="2256527" y="708653"/>
                </a:cubicBezTo>
                <a:lnTo>
                  <a:pt x="1694930" y="708653"/>
                </a:lnTo>
                <a:cubicBezTo>
                  <a:pt x="1654364" y="709919"/>
                  <a:pt x="1621403" y="676959"/>
                  <a:pt x="1621403" y="636392"/>
                </a:cubicBezTo>
                <a:lnTo>
                  <a:pt x="1621403" y="73528"/>
                </a:lnTo>
                <a:cubicBezTo>
                  <a:pt x="1621403" y="32962"/>
                  <a:pt x="1654364" y="1"/>
                  <a:pt x="1694930" y="1"/>
                </a:cubicBezTo>
                <a:close/>
                <a:moveTo>
                  <a:pt x="73528" y="1"/>
                </a:moveTo>
                <a:lnTo>
                  <a:pt x="635125" y="1"/>
                </a:lnTo>
                <a:cubicBezTo>
                  <a:pt x="676959" y="1"/>
                  <a:pt x="709919" y="32961"/>
                  <a:pt x="709919" y="73528"/>
                </a:cubicBezTo>
                <a:lnTo>
                  <a:pt x="709919" y="635125"/>
                </a:lnTo>
                <a:cubicBezTo>
                  <a:pt x="709919" y="675692"/>
                  <a:pt x="676959" y="708653"/>
                  <a:pt x="636392" y="708653"/>
                </a:cubicBezTo>
                <a:lnTo>
                  <a:pt x="73528" y="708653"/>
                </a:lnTo>
                <a:cubicBezTo>
                  <a:pt x="32961" y="709919"/>
                  <a:pt x="1" y="676959"/>
                  <a:pt x="1" y="636392"/>
                </a:cubicBezTo>
                <a:lnTo>
                  <a:pt x="1" y="73528"/>
                </a:lnTo>
                <a:cubicBezTo>
                  <a:pt x="1" y="32961"/>
                  <a:pt x="32961" y="1"/>
                  <a:pt x="73528" y="1"/>
                </a:cubicBezTo>
                <a:close/>
                <a:moveTo>
                  <a:pt x="4085836" y="0"/>
                </a:moveTo>
                <a:lnTo>
                  <a:pt x="4647432" y="0"/>
                </a:lnTo>
                <a:cubicBezTo>
                  <a:pt x="4687998" y="0"/>
                  <a:pt x="4720958" y="32961"/>
                  <a:pt x="4720958" y="73528"/>
                </a:cubicBezTo>
                <a:lnTo>
                  <a:pt x="4720958" y="635125"/>
                </a:lnTo>
                <a:cubicBezTo>
                  <a:pt x="4720958" y="675691"/>
                  <a:pt x="4687998" y="708652"/>
                  <a:pt x="4647432" y="708652"/>
                </a:cubicBezTo>
                <a:lnTo>
                  <a:pt x="4085836" y="708652"/>
                </a:lnTo>
                <a:cubicBezTo>
                  <a:pt x="4045269" y="709919"/>
                  <a:pt x="4012308" y="676959"/>
                  <a:pt x="4012308" y="636392"/>
                </a:cubicBezTo>
                <a:lnTo>
                  <a:pt x="4012308" y="73528"/>
                </a:lnTo>
                <a:cubicBezTo>
                  <a:pt x="4012308" y="32961"/>
                  <a:pt x="4045269" y="0"/>
                  <a:pt x="4085836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647337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 hasCustomPrompt="1"/>
          </p:nvPr>
        </p:nvSpPr>
        <p:spPr>
          <a:xfrm>
            <a:off x="4206489" y="2499046"/>
            <a:ext cx="598030" cy="598030"/>
          </a:xfrm>
          <a:custGeom>
            <a:avLst/>
            <a:gdLst>
              <a:gd name="connsiteX0" fmla="*/ 299015 w 598030"/>
              <a:gd name="connsiteY0" fmla="*/ 0 h 598030"/>
              <a:gd name="connsiteX1" fmla="*/ 598030 w 598030"/>
              <a:gd name="connsiteY1" fmla="*/ 299015 h 598030"/>
              <a:gd name="connsiteX2" fmla="*/ 299015 w 598030"/>
              <a:gd name="connsiteY2" fmla="*/ 598030 h 598030"/>
              <a:gd name="connsiteX3" fmla="*/ 0 w 598030"/>
              <a:gd name="connsiteY3" fmla="*/ 299015 h 598030"/>
              <a:gd name="connsiteX4" fmla="*/ 299015 w 598030"/>
              <a:gd name="connsiteY4" fmla="*/ 0 h 59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030" h="598030">
                <a:moveTo>
                  <a:pt x="299015" y="0"/>
                </a:moveTo>
                <a:cubicBezTo>
                  <a:pt x="464156" y="0"/>
                  <a:pt x="598030" y="133874"/>
                  <a:pt x="598030" y="299015"/>
                </a:cubicBezTo>
                <a:cubicBezTo>
                  <a:pt x="598030" y="464156"/>
                  <a:pt x="464156" y="598030"/>
                  <a:pt x="299015" y="598030"/>
                </a:cubicBezTo>
                <a:cubicBezTo>
                  <a:pt x="133874" y="598030"/>
                  <a:pt x="0" y="464156"/>
                  <a:pt x="0" y="299015"/>
                </a:cubicBezTo>
                <a:cubicBezTo>
                  <a:pt x="0" y="133874"/>
                  <a:pt x="133874" y="0"/>
                  <a:pt x="299015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x-none" dirty="0"/>
              <a:t>Image placeholder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 hasCustomPrompt="1"/>
          </p:nvPr>
        </p:nvSpPr>
        <p:spPr>
          <a:xfrm>
            <a:off x="7711279" y="2499046"/>
            <a:ext cx="598030" cy="598030"/>
          </a:xfrm>
          <a:custGeom>
            <a:avLst/>
            <a:gdLst>
              <a:gd name="connsiteX0" fmla="*/ 299015 w 598030"/>
              <a:gd name="connsiteY0" fmla="*/ 0 h 598030"/>
              <a:gd name="connsiteX1" fmla="*/ 598030 w 598030"/>
              <a:gd name="connsiteY1" fmla="*/ 299015 h 598030"/>
              <a:gd name="connsiteX2" fmla="*/ 299015 w 598030"/>
              <a:gd name="connsiteY2" fmla="*/ 598030 h 598030"/>
              <a:gd name="connsiteX3" fmla="*/ 0 w 598030"/>
              <a:gd name="connsiteY3" fmla="*/ 299015 h 598030"/>
              <a:gd name="connsiteX4" fmla="*/ 299015 w 598030"/>
              <a:gd name="connsiteY4" fmla="*/ 0 h 59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030" h="598030">
                <a:moveTo>
                  <a:pt x="299015" y="0"/>
                </a:moveTo>
                <a:cubicBezTo>
                  <a:pt x="464156" y="0"/>
                  <a:pt x="598030" y="133874"/>
                  <a:pt x="598030" y="299015"/>
                </a:cubicBezTo>
                <a:cubicBezTo>
                  <a:pt x="598030" y="464156"/>
                  <a:pt x="464156" y="598030"/>
                  <a:pt x="299015" y="598030"/>
                </a:cubicBezTo>
                <a:cubicBezTo>
                  <a:pt x="133874" y="598030"/>
                  <a:pt x="0" y="464156"/>
                  <a:pt x="0" y="299015"/>
                </a:cubicBezTo>
                <a:cubicBezTo>
                  <a:pt x="0" y="133874"/>
                  <a:pt x="133874" y="0"/>
                  <a:pt x="299015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x-none" dirty="0"/>
              <a:t>Image placeholder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4206489" y="5532197"/>
            <a:ext cx="598030" cy="598030"/>
          </a:xfrm>
          <a:custGeom>
            <a:avLst/>
            <a:gdLst>
              <a:gd name="connsiteX0" fmla="*/ 299015 w 598030"/>
              <a:gd name="connsiteY0" fmla="*/ 0 h 598030"/>
              <a:gd name="connsiteX1" fmla="*/ 598030 w 598030"/>
              <a:gd name="connsiteY1" fmla="*/ 299015 h 598030"/>
              <a:gd name="connsiteX2" fmla="*/ 299015 w 598030"/>
              <a:gd name="connsiteY2" fmla="*/ 598030 h 598030"/>
              <a:gd name="connsiteX3" fmla="*/ 0 w 598030"/>
              <a:gd name="connsiteY3" fmla="*/ 299015 h 598030"/>
              <a:gd name="connsiteX4" fmla="*/ 299015 w 598030"/>
              <a:gd name="connsiteY4" fmla="*/ 0 h 59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030" h="598030">
                <a:moveTo>
                  <a:pt x="299015" y="0"/>
                </a:moveTo>
                <a:cubicBezTo>
                  <a:pt x="464156" y="0"/>
                  <a:pt x="598030" y="133874"/>
                  <a:pt x="598030" y="299015"/>
                </a:cubicBezTo>
                <a:cubicBezTo>
                  <a:pt x="598030" y="464156"/>
                  <a:pt x="464156" y="598030"/>
                  <a:pt x="299015" y="598030"/>
                </a:cubicBezTo>
                <a:cubicBezTo>
                  <a:pt x="133874" y="598030"/>
                  <a:pt x="0" y="464156"/>
                  <a:pt x="0" y="299015"/>
                </a:cubicBezTo>
                <a:cubicBezTo>
                  <a:pt x="0" y="133874"/>
                  <a:pt x="133874" y="0"/>
                  <a:pt x="299015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x-none" dirty="0"/>
              <a:t>Image placeholder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 hasCustomPrompt="1"/>
          </p:nvPr>
        </p:nvSpPr>
        <p:spPr>
          <a:xfrm>
            <a:off x="7711279" y="5532197"/>
            <a:ext cx="598030" cy="598030"/>
          </a:xfrm>
          <a:custGeom>
            <a:avLst/>
            <a:gdLst>
              <a:gd name="connsiteX0" fmla="*/ 299015 w 598030"/>
              <a:gd name="connsiteY0" fmla="*/ 0 h 598030"/>
              <a:gd name="connsiteX1" fmla="*/ 598030 w 598030"/>
              <a:gd name="connsiteY1" fmla="*/ 299015 h 598030"/>
              <a:gd name="connsiteX2" fmla="*/ 299015 w 598030"/>
              <a:gd name="connsiteY2" fmla="*/ 598030 h 598030"/>
              <a:gd name="connsiteX3" fmla="*/ 0 w 598030"/>
              <a:gd name="connsiteY3" fmla="*/ 299015 h 598030"/>
              <a:gd name="connsiteX4" fmla="*/ 299015 w 598030"/>
              <a:gd name="connsiteY4" fmla="*/ 0 h 59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030" h="598030">
                <a:moveTo>
                  <a:pt x="299015" y="0"/>
                </a:moveTo>
                <a:cubicBezTo>
                  <a:pt x="464156" y="0"/>
                  <a:pt x="598030" y="133874"/>
                  <a:pt x="598030" y="299015"/>
                </a:cubicBezTo>
                <a:cubicBezTo>
                  <a:pt x="598030" y="464156"/>
                  <a:pt x="464156" y="598030"/>
                  <a:pt x="299015" y="598030"/>
                </a:cubicBezTo>
                <a:cubicBezTo>
                  <a:pt x="133874" y="598030"/>
                  <a:pt x="0" y="464156"/>
                  <a:pt x="0" y="299015"/>
                </a:cubicBezTo>
                <a:cubicBezTo>
                  <a:pt x="0" y="133874"/>
                  <a:pt x="133874" y="0"/>
                  <a:pt x="299015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x-none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4.16667E-6 0.0680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1.04167E-6 0.1476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4.16667E-6 0.0680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1.04167E-6 0.1476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604557" y="2783485"/>
            <a:ext cx="1354914" cy="134174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50886" y="2783485"/>
            <a:ext cx="1354914" cy="134174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84D4A-C908-4E34-8A83-620F026CD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86793-F40F-47A2-9009-796E9D4E8F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4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7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1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1" Type="http://schemas.openxmlformats.org/officeDocument/2006/relationships/tags" Target="../tags/tag3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1" Type="http://schemas.openxmlformats.org/officeDocument/2006/relationships/tags" Target="../tags/tag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6.xml"/><Relationship Id="rId7" Type="http://schemas.openxmlformats.org/officeDocument/2006/relationships/image" Target="../media/image6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slideLayout" Target="../slideLayouts/slideLayout1.xml"/><Relationship Id="rId15" Type="http://schemas.openxmlformats.org/officeDocument/2006/relationships/themeOverride" Target="../theme/themeOverride2.xml"/><Relationship Id="rId14" Type="http://schemas.microsoft.com/office/2007/relationships/hdphoto" Target="../media/image10.wdp"/><Relationship Id="rId13" Type="http://schemas.openxmlformats.org/officeDocument/2006/relationships/image" Target="../media/image9.png"/><Relationship Id="rId12" Type="http://schemas.openxmlformats.org/officeDocument/2006/relationships/tags" Target="../tags/tag8.xml"/><Relationship Id="rId11" Type="http://schemas.openxmlformats.org/officeDocument/2006/relationships/image" Target="../media/image8.png"/><Relationship Id="rId10" Type="http://schemas.openxmlformats.org/officeDocument/2006/relationships/tags" Target="../tags/tag7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1" Type="http://schemas.openxmlformats.org/officeDocument/2006/relationships/tags" Target="../tags/tag3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1" Type="http://schemas.openxmlformats.org/officeDocument/2006/relationships/tags" Target="../tags/tag3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1" Type="http://schemas.openxmlformats.org/officeDocument/2006/relationships/tags" Target="../tags/tag3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1" Type="http://schemas.openxmlformats.org/officeDocument/2006/relationships/tags" Target="../tags/tag3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1.pn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2.pn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4.xml"/><Relationship Id="rId4" Type="http://schemas.microsoft.com/office/2007/relationships/hdphoto" Target="../media/image48.wdp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6.xml"/><Relationship Id="rId7" Type="http://schemas.openxmlformats.org/officeDocument/2006/relationships/themeOverride" Target="../theme/themeOverride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6.xml"/><Relationship Id="rId5" Type="http://schemas.openxmlformats.org/officeDocument/2006/relationships/image" Target="../media/image57.png"/><Relationship Id="rId4" Type="http://schemas.openxmlformats.org/officeDocument/2006/relationships/image" Target="../media/image50.svg"/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7.xml"/><Relationship Id="rId5" Type="http://schemas.openxmlformats.org/officeDocument/2006/relationships/image" Target="../media/image60.png"/><Relationship Id="rId4" Type="http://schemas.openxmlformats.org/officeDocument/2006/relationships/image" Target="../media/image59.svg"/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0.svg"/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9.xml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0.xml"/><Relationship Id="rId5" Type="http://schemas.openxmlformats.org/officeDocument/2006/relationships/tags" Target="../tags/tag38.xml"/><Relationship Id="rId4" Type="http://schemas.openxmlformats.org/officeDocument/2006/relationships/image" Target="../media/image59.svg"/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11.xml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2.xml"/><Relationship Id="rId4" Type="http://schemas.openxmlformats.org/officeDocument/2006/relationships/image" Target="../media/image72.png"/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3.xml"/><Relationship Id="rId4" Type="http://schemas.openxmlformats.org/officeDocument/2006/relationships/image" Target="../media/image73.png"/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4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5.xml"/><Relationship Id="rId6" Type="http://schemas.openxmlformats.org/officeDocument/2006/relationships/image" Target="../media/image5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7.xml"/><Relationship Id="rId4" Type="http://schemas.openxmlformats.org/officeDocument/2006/relationships/tags" Target="../tags/tag39.xml"/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8.xml"/><Relationship Id="rId4" Type="http://schemas.openxmlformats.org/officeDocument/2006/relationships/image" Target="../media/image81.png"/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2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21.xml"/><Relationship Id="rId3" Type="http://schemas.openxmlformats.org/officeDocument/2006/relationships/image" Target="../media/image86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22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23.xml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24.xml"/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25.xml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0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2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2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28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9.xml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109.jpeg"/><Relationship Id="rId2" Type="http://schemas.openxmlformats.org/officeDocument/2006/relationships/image" Target="../media/image110.jpeg"/><Relationship Id="rId1" Type="http://schemas.openxmlformats.org/officeDocument/2006/relationships/tags" Target="../tags/tag44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109.jpeg"/><Relationship Id="rId1" Type="http://schemas.openxmlformats.org/officeDocument/2006/relationships/image" Target="../media/image111.jpe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image" Target="../media/image109.jpeg"/><Relationship Id="rId1" Type="http://schemas.openxmlformats.org/officeDocument/2006/relationships/image" Target="../media/image112.jpe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image" Target="../media/image109.jpeg"/><Relationship Id="rId1" Type="http://schemas.openxmlformats.org/officeDocument/2006/relationships/image" Target="../media/image113.jpe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7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09.jpeg"/><Relationship Id="rId1" Type="http://schemas.openxmlformats.org/officeDocument/2006/relationships/image" Target="../media/image11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../media/image116.png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5" Type="http://schemas.openxmlformats.org/officeDocument/2006/relationships/notesSlide" Target="../notesSlides/notesSlide39.xml"/><Relationship Id="rId44" Type="http://schemas.openxmlformats.org/officeDocument/2006/relationships/slideLayout" Target="../slideLayouts/slideLayout16.xml"/><Relationship Id="rId43" Type="http://schemas.openxmlformats.org/officeDocument/2006/relationships/tags" Target="../tags/tag110.xml"/><Relationship Id="rId42" Type="http://schemas.openxmlformats.org/officeDocument/2006/relationships/tags" Target="../tags/tag109.xml"/><Relationship Id="rId41" Type="http://schemas.openxmlformats.org/officeDocument/2006/relationships/tags" Target="../tags/tag108.xml"/><Relationship Id="rId40" Type="http://schemas.openxmlformats.org/officeDocument/2006/relationships/tags" Target="../tags/tag107.xml"/><Relationship Id="rId4" Type="http://schemas.openxmlformats.org/officeDocument/2006/relationships/tags" Target="../tags/tag72.xml"/><Relationship Id="rId39" Type="http://schemas.openxmlformats.org/officeDocument/2006/relationships/tags" Target="../tags/tag106.xml"/><Relationship Id="rId38" Type="http://schemas.openxmlformats.org/officeDocument/2006/relationships/tags" Target="../tags/tag105.xml"/><Relationship Id="rId37" Type="http://schemas.openxmlformats.org/officeDocument/2006/relationships/tags" Target="../tags/tag104.xml"/><Relationship Id="rId36" Type="http://schemas.openxmlformats.org/officeDocument/2006/relationships/tags" Target="../tags/tag103.xml"/><Relationship Id="rId35" Type="http://schemas.openxmlformats.org/officeDocument/2006/relationships/tags" Target="../tags/tag102.xml"/><Relationship Id="rId34" Type="http://schemas.openxmlformats.org/officeDocument/2006/relationships/tags" Target="../tags/tag101.xml"/><Relationship Id="rId33" Type="http://schemas.openxmlformats.org/officeDocument/2006/relationships/tags" Target="../tags/tag100.xml"/><Relationship Id="rId32" Type="http://schemas.openxmlformats.org/officeDocument/2006/relationships/tags" Target="../tags/tag99.xml"/><Relationship Id="rId31" Type="http://schemas.openxmlformats.org/officeDocument/2006/relationships/tags" Target="../tags/tag98.xml"/><Relationship Id="rId30" Type="http://schemas.openxmlformats.org/officeDocument/2006/relationships/tags" Target="../tags/tag97.xml"/><Relationship Id="rId3" Type="http://schemas.openxmlformats.org/officeDocument/2006/relationships/tags" Target="../tags/tag71.xml"/><Relationship Id="rId29" Type="http://schemas.openxmlformats.org/officeDocument/2006/relationships/tags" Target="../tags/tag96.xml"/><Relationship Id="rId28" Type="http://schemas.openxmlformats.org/officeDocument/2006/relationships/tags" Target="../tags/tag95.xml"/><Relationship Id="rId27" Type="http://schemas.openxmlformats.org/officeDocument/2006/relationships/tags" Target="../tags/tag94.xml"/><Relationship Id="rId26" Type="http://schemas.openxmlformats.org/officeDocument/2006/relationships/tags" Target="../tags/tag93.xml"/><Relationship Id="rId25" Type="http://schemas.openxmlformats.org/officeDocument/2006/relationships/tags" Target="../tags/tag92.xml"/><Relationship Id="rId24" Type="http://schemas.openxmlformats.org/officeDocument/2006/relationships/tags" Target="../tags/tag91.xml"/><Relationship Id="rId23" Type="http://schemas.openxmlformats.org/officeDocument/2006/relationships/tags" Target="../tags/tag90.xml"/><Relationship Id="rId22" Type="http://schemas.openxmlformats.org/officeDocument/2006/relationships/tags" Target="../tags/tag89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tags" Target="../tags/tag70.xml"/><Relationship Id="rId19" Type="http://schemas.openxmlformats.org/officeDocument/2006/relationships/tags" Target="../tags/tag86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9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30.xml"/><Relationship Id="rId3" Type="http://schemas.microsoft.com/office/2007/relationships/hdphoto" Target="../media/image118.wdp"/><Relationship Id="rId2" Type="http://schemas.openxmlformats.org/officeDocument/2006/relationships/image" Target="../media/image117.png"/><Relationship Id="rId1" Type="http://schemas.openxmlformats.org/officeDocument/2006/relationships/image" Target="../media/image106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22.png"/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image" Target="../media/image119.jpe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6" Type="http://schemas.openxmlformats.org/officeDocument/2006/relationships/notesSlide" Target="../notesSlides/notesSlide41.xml"/><Relationship Id="rId25" Type="http://schemas.openxmlformats.org/officeDocument/2006/relationships/slideLayout" Target="../slideLayouts/slideLayout8.xml"/><Relationship Id="rId24" Type="http://schemas.openxmlformats.org/officeDocument/2006/relationships/tags" Target="../tags/tag130.xml"/><Relationship Id="rId23" Type="http://schemas.openxmlformats.org/officeDocument/2006/relationships/tags" Target="../tags/tag129.xml"/><Relationship Id="rId22" Type="http://schemas.openxmlformats.org/officeDocument/2006/relationships/tags" Target="../tags/tag128.xml"/><Relationship Id="rId21" Type="http://schemas.openxmlformats.org/officeDocument/2006/relationships/image" Target="../media/image122.png"/><Relationship Id="rId20" Type="http://schemas.openxmlformats.org/officeDocument/2006/relationships/tags" Target="../tags/tag127.xml"/><Relationship Id="rId2" Type="http://schemas.openxmlformats.org/officeDocument/2006/relationships/tags" Target="../tags/tag111.xml"/><Relationship Id="rId19" Type="http://schemas.openxmlformats.org/officeDocument/2006/relationships/tags" Target="../tags/tag126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image" Target="../media/image121.jpeg"/><Relationship Id="rId12" Type="http://schemas.openxmlformats.org/officeDocument/2006/relationships/image" Target="../media/image120.jpeg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image" Target="../media/image119.jpe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22.png"/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image" Target="../media/image119.jpe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1" Type="http://schemas.openxmlformats.org/officeDocument/2006/relationships/notesSlide" Target="../notesSlides/notesSlide43.xml"/><Relationship Id="rId50" Type="http://schemas.openxmlformats.org/officeDocument/2006/relationships/slideLayout" Target="../slideLayouts/slideLayout5.xml"/><Relationship Id="rId5" Type="http://schemas.openxmlformats.org/officeDocument/2006/relationships/tags" Target="../tags/tag134.xml"/><Relationship Id="rId49" Type="http://schemas.openxmlformats.org/officeDocument/2006/relationships/tags" Target="../tags/tag178.xml"/><Relationship Id="rId48" Type="http://schemas.openxmlformats.org/officeDocument/2006/relationships/tags" Target="../tags/tag177.xml"/><Relationship Id="rId47" Type="http://schemas.openxmlformats.org/officeDocument/2006/relationships/tags" Target="../tags/tag176.xml"/><Relationship Id="rId46" Type="http://schemas.openxmlformats.org/officeDocument/2006/relationships/tags" Target="../tags/tag175.xml"/><Relationship Id="rId45" Type="http://schemas.openxmlformats.org/officeDocument/2006/relationships/tags" Target="../tags/tag174.xml"/><Relationship Id="rId44" Type="http://schemas.openxmlformats.org/officeDocument/2006/relationships/tags" Target="../tags/tag173.xml"/><Relationship Id="rId43" Type="http://schemas.openxmlformats.org/officeDocument/2006/relationships/tags" Target="../tags/tag172.xml"/><Relationship Id="rId42" Type="http://schemas.openxmlformats.org/officeDocument/2006/relationships/tags" Target="../tags/tag171.xml"/><Relationship Id="rId41" Type="http://schemas.openxmlformats.org/officeDocument/2006/relationships/tags" Target="../tags/tag170.xml"/><Relationship Id="rId40" Type="http://schemas.openxmlformats.org/officeDocument/2006/relationships/tags" Target="../tags/tag169.xml"/><Relationship Id="rId4" Type="http://schemas.openxmlformats.org/officeDocument/2006/relationships/tags" Target="../tags/tag133.xml"/><Relationship Id="rId39" Type="http://schemas.openxmlformats.org/officeDocument/2006/relationships/tags" Target="../tags/tag168.xml"/><Relationship Id="rId38" Type="http://schemas.openxmlformats.org/officeDocument/2006/relationships/tags" Target="../tags/tag167.xml"/><Relationship Id="rId37" Type="http://schemas.openxmlformats.org/officeDocument/2006/relationships/tags" Target="../tags/tag166.xml"/><Relationship Id="rId36" Type="http://schemas.openxmlformats.org/officeDocument/2006/relationships/tags" Target="../tags/tag165.xml"/><Relationship Id="rId35" Type="http://schemas.openxmlformats.org/officeDocument/2006/relationships/tags" Target="../tags/tag164.xml"/><Relationship Id="rId34" Type="http://schemas.openxmlformats.org/officeDocument/2006/relationships/tags" Target="../tags/tag163.xml"/><Relationship Id="rId33" Type="http://schemas.openxmlformats.org/officeDocument/2006/relationships/tags" Target="../tags/tag162.xml"/><Relationship Id="rId32" Type="http://schemas.openxmlformats.org/officeDocument/2006/relationships/tags" Target="../tags/tag161.xml"/><Relationship Id="rId31" Type="http://schemas.openxmlformats.org/officeDocument/2006/relationships/tags" Target="../tags/tag160.xml"/><Relationship Id="rId30" Type="http://schemas.openxmlformats.org/officeDocument/2006/relationships/tags" Target="../tags/tag159.xml"/><Relationship Id="rId3" Type="http://schemas.openxmlformats.org/officeDocument/2006/relationships/tags" Target="../tags/tag132.xml"/><Relationship Id="rId29" Type="http://schemas.openxmlformats.org/officeDocument/2006/relationships/tags" Target="../tags/tag158.xml"/><Relationship Id="rId28" Type="http://schemas.openxmlformats.org/officeDocument/2006/relationships/tags" Target="../tags/tag157.xml"/><Relationship Id="rId27" Type="http://schemas.openxmlformats.org/officeDocument/2006/relationships/tags" Target="../tags/tag156.xml"/><Relationship Id="rId26" Type="http://schemas.openxmlformats.org/officeDocument/2006/relationships/tags" Target="../tags/tag155.xml"/><Relationship Id="rId25" Type="http://schemas.openxmlformats.org/officeDocument/2006/relationships/tags" Target="../tags/tag154.xml"/><Relationship Id="rId24" Type="http://schemas.openxmlformats.org/officeDocument/2006/relationships/tags" Target="../tags/tag153.xml"/><Relationship Id="rId23" Type="http://schemas.openxmlformats.org/officeDocument/2006/relationships/tags" Target="../tags/tag15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image" Target="../media/image12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31.xml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12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r="8786"/>
          <a:stretch>
            <a:fillRect/>
          </a:stretch>
        </p:blipFill>
        <p:spPr>
          <a:xfrm rot="16200000">
            <a:off x="2666999" y="-2666998"/>
            <a:ext cx="6858002" cy="12191999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601502" y="2150191"/>
            <a:ext cx="1108881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b="1">
                <a:solidFill>
                  <a:schemeClr val="bg1"/>
                </a:solidFill>
                <a:effectLst>
                  <a:outerShdw blurRad="114300" dist="520700" dir="12600000" sx="114000" sy="114000" algn="bl" rotWithShape="0">
                    <a:schemeClr val="bg1">
                      <a:alpha val="2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pPr algn="l"/>
            <a:r>
              <a:rPr lang="en-US" sz="118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rPr>
              <a:t>D</a:t>
            </a:r>
            <a:endParaRPr lang="en-US" sz="11800" dirty="0">
              <a:gradFill flip="none" rotWithShape="1">
                <a:gsLst>
                  <a:gs pos="69000">
                    <a:schemeClr val="bg1"/>
                  </a:gs>
                  <a:gs pos="100000">
                    <a:schemeClr val="bg1">
                      <a:alpha val="33000"/>
                    </a:schemeClr>
                  </a:gs>
                </a:gsLst>
                <a:lin ang="0" scaled="1"/>
                <a:tileRect/>
              </a:gradFill>
              <a:effectLst>
                <a:outerShdw blurRad="546100" dist="228600" dir="10800000" algn="r" rotWithShape="0">
                  <a:prstClr val="black">
                    <a:alpha val="40000"/>
                  </a:prstClr>
                </a:outerShdw>
              </a:effectLst>
              <a:sym typeface="+mn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0249" y="2156598"/>
            <a:ext cx="1108881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 b="1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sz="118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rPr>
              <a:t>e</a:t>
            </a:r>
            <a:endParaRPr lang="en-US" sz="11800" dirty="0">
              <a:effectLst>
                <a:outerShdw blurRad="190500" dist="228600" dir="10800000" algn="r" rotWithShape="0">
                  <a:prstClr val="black">
                    <a:alpha val="40000"/>
                  </a:prstClr>
                </a:outerShdw>
              </a:effectLst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5472" y="2137937"/>
            <a:ext cx="1108881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 b="1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sz="118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rPr>
              <a:t>l</a:t>
            </a:r>
            <a:endParaRPr lang="en-US" sz="11800" dirty="0">
              <a:effectLst>
                <a:outerShdw blurRad="190500" dist="228600" dir="10800000" algn="r" rotWithShape="0">
                  <a:prstClr val="black">
                    <a:alpha val="40000"/>
                  </a:prstClr>
                </a:outerShdw>
              </a:effectLst>
              <a:sym typeface="+mn-lt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88192" y="4401597"/>
            <a:ext cx="110888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 b="1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endParaRPr lang="en-US" sz="11800" dirty="0">
              <a:effectLst>
                <a:outerShdw blurRad="190500" dist="228600" dir="10800000" algn="r" rotWithShape="0">
                  <a:prstClr val="black">
                    <a:alpha val="40000"/>
                  </a:prstClr>
                </a:outerShdw>
              </a:effectLst>
              <a:sym typeface="+mn-lt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3073850" y="2156598"/>
            <a:ext cx="110888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 b="1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endParaRPr lang="en-US" sz="11800" dirty="0">
              <a:effectLst>
                <a:outerShdw blurRad="190500" dist="228600" dir="10800000" algn="r" rotWithShape="0">
                  <a:prstClr val="black">
                    <a:alpha val="40000"/>
                  </a:prstClr>
                </a:outerShdw>
              </a:effectLst>
              <a:sym typeface="+mn-lt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3315509" y="2157868"/>
            <a:ext cx="1108881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 b="1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sz="118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rPr>
              <a:t>a</a:t>
            </a:r>
            <a:endParaRPr lang="en-US" sz="11800" dirty="0">
              <a:effectLst>
                <a:outerShdw blurRad="190500" dist="228600" dir="10800000" algn="r" rotWithShape="0">
                  <a:prstClr val="black">
                    <a:alpha val="40000"/>
                  </a:prstClr>
                </a:outerShdw>
              </a:effectLst>
              <a:sym typeface="+mn-lt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5442012" y="2242323"/>
            <a:ext cx="1108881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 b="1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sz="118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rPr>
              <a:t>D</a:t>
            </a:r>
            <a:endParaRPr lang="en-US" sz="11800" dirty="0">
              <a:effectLst>
                <a:outerShdw blurRad="190500" dist="228600" dir="10800000" algn="r" rotWithShape="0">
                  <a:prstClr val="black">
                    <a:alpha val="40000"/>
                  </a:prstClr>
                </a:outerShdw>
              </a:effectLst>
              <a:sym typeface="+mn-lt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2746495" y="2150248"/>
            <a:ext cx="1108881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 b="1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sz="118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rPr>
              <a:t>t</a:t>
            </a:r>
            <a:endParaRPr lang="en-US" sz="11800" dirty="0">
              <a:effectLst>
                <a:outerShdw blurRad="190500" dist="228600" dir="10800000" algn="r" rotWithShape="0">
                  <a:prstClr val="black">
                    <a:alpha val="40000"/>
                  </a:prstClr>
                </a:outerShdw>
              </a:effectLst>
              <a:sym typeface="+mn-lt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4431041" y="2242323"/>
            <a:ext cx="1108881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 b="1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sz="118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rPr>
              <a:t>3</a:t>
            </a:r>
            <a:endParaRPr lang="en-US" sz="11800" dirty="0">
              <a:effectLst>
                <a:outerShdw blurRad="190500" dist="228600" dir="10800000" algn="r" rotWithShape="0">
                  <a:prstClr val="black">
                    <a:alpha val="40000"/>
                  </a:prstClr>
                </a:outerShdw>
              </a:effectLst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9409">
            <a:off x="2699409" y="-161409"/>
            <a:ext cx="6793181" cy="67931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2400300"/>
            <a:ext cx="2487295" cy="2487295"/>
          </a:xfrm>
          <a:prstGeom prst="ellipse">
            <a:avLst/>
          </a:prstGeom>
        </p:spPr>
      </p:pic>
      <p:sp>
        <p:nvSpPr>
          <p:cNvPr id="50" name="Freeform: Shape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7640320" y="1125928"/>
            <a:ext cx="4514850" cy="5732072"/>
          </a:xfrm>
          <a:custGeom>
            <a:avLst/>
            <a:gdLst>
              <a:gd name="connsiteX0" fmla="*/ 6908588 w 7223760"/>
              <a:gd name="connsiteY0" fmla="*/ 0 h 9171315"/>
              <a:gd name="connsiteX1" fmla="*/ 7223760 w 7223760"/>
              <a:gd name="connsiteY1" fmla="*/ 7970 h 9171315"/>
              <a:gd name="connsiteX2" fmla="*/ 7223760 w 7223760"/>
              <a:gd name="connsiteY2" fmla="*/ 9171315 h 9171315"/>
              <a:gd name="connsiteX3" fmla="*/ 381086 w 7223760"/>
              <a:gd name="connsiteY3" fmla="*/ 9171315 h 9171315"/>
              <a:gd name="connsiteX4" fmla="*/ 310597 w 7223760"/>
              <a:gd name="connsiteY4" fmla="*/ 8962989 h 9171315"/>
              <a:gd name="connsiteX5" fmla="*/ 0 w 7223760"/>
              <a:gd name="connsiteY5" fmla="*/ 6908587 h 9171315"/>
              <a:gd name="connsiteX6" fmla="*/ 6908588 w 7223760"/>
              <a:gd name="connsiteY6" fmla="*/ 0 h 917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3760" h="9171315">
                <a:moveTo>
                  <a:pt x="6908588" y="0"/>
                </a:moveTo>
                <a:lnTo>
                  <a:pt x="7223760" y="7970"/>
                </a:lnTo>
                <a:lnTo>
                  <a:pt x="7223760" y="9171315"/>
                </a:lnTo>
                <a:lnTo>
                  <a:pt x="381086" y="9171315"/>
                </a:lnTo>
                <a:lnTo>
                  <a:pt x="310597" y="8962989"/>
                </a:lnTo>
                <a:cubicBezTo>
                  <a:pt x="108741" y="8314004"/>
                  <a:pt x="0" y="7623995"/>
                  <a:pt x="0" y="6908587"/>
                </a:cubicBezTo>
                <a:cubicBezTo>
                  <a:pt x="0" y="3093080"/>
                  <a:pt x="3093080" y="0"/>
                  <a:pt x="690858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6">
                  <a:alpha val="6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6243593" y="656690"/>
            <a:ext cx="483079" cy="48307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10735148" y="2778243"/>
            <a:ext cx="1301577" cy="130157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Rectangle 47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27050" y="1395095"/>
            <a:ext cx="4177665" cy="55308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连接管理：保存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“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在线用户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en-US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→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WebSocket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连接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”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的映射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18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实时通信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9060" y="1686560"/>
            <a:ext cx="5552440" cy="5171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2"/>
            </p:custDataLst>
          </p:nvPr>
        </p:nvSpPr>
        <p:spPr>
          <a:xfrm>
            <a:off x="5298440" y="1686560"/>
            <a:ext cx="6339205" cy="3203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5549900" y="2180590"/>
            <a:ext cx="5899150" cy="2215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用户连上来时：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accept()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并把连接对象存在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active_connections[user_id]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想推给某个人时：通过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user_id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找到对应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WebSocket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，直接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send_text()</a:t>
            </a:r>
            <a:endParaRPr lang="en-US" altLang="zh-CN" sz="1600" dirty="0">
              <a:highlight>
                <a:srgbClr val="C0C0C0"/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6243593" y="656690"/>
            <a:ext cx="483079" cy="48307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10735148" y="2778243"/>
            <a:ext cx="1301577" cy="130157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Rectangle 47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88645" y="1191260"/>
            <a:ext cx="4177665" cy="55308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WebSocket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实时收发：收到消息就写库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+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推给对方（和自己回显）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18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实时通信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8021955" y="1898650"/>
            <a:ext cx="4125595" cy="3893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8206105" y="2518410"/>
            <a:ext cx="3756660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receive_text()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会一直阻塞等待客户端发消息（长连接）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一旦收到消息，服务端立刻推给接收者：</a:t>
            </a: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send_personal_message(..., receiver_id)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接收者客户端能立刻收到并刷新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UI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862" t="9574" r="5987" b="9815"/>
          <a:stretch>
            <a:fillRect/>
          </a:stretch>
        </p:blipFill>
        <p:spPr>
          <a:xfrm>
            <a:off x="440055" y="1819910"/>
            <a:ext cx="7527925" cy="4050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6243593" y="656690"/>
            <a:ext cx="483079" cy="48307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10735148" y="2778243"/>
            <a:ext cx="1301577" cy="130157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Rectangle 47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88645" y="1191260"/>
            <a:ext cx="4177665" cy="55308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HTTP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发送消息也能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“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实时推送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”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（非聊天页也可用）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18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实时通信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7986395" y="2245360"/>
            <a:ext cx="4125595" cy="2033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8206105" y="2652395"/>
            <a:ext cx="3756660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即使不是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WebSocket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页面（例如详情页点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发消息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），也能通过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HTTP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写库后，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如果对方在线就立刻</a:t>
            </a: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WebSocket 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推送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250" t="15187" r="6443" b="16255"/>
          <a:stretch>
            <a:fillRect/>
          </a:stretch>
        </p:blipFill>
        <p:spPr>
          <a:xfrm>
            <a:off x="529590" y="1983740"/>
            <a:ext cx="7068185" cy="2437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057855" y="4960764"/>
            <a:ext cx="810218" cy="810218"/>
            <a:chOff x="6825881" y="3493932"/>
            <a:chExt cx="445238" cy="445238"/>
          </a:xfrm>
        </p:grpSpPr>
        <p:sp>
          <p:nvSpPr>
            <p:cNvPr id="31" name="Oval 30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3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1554480" y="949960"/>
            <a:ext cx="1950085" cy="32194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登录时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“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签发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Token”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鉴权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322" t="11222" r="12124" b="11454"/>
          <a:stretch>
            <a:fillRect/>
          </a:stretch>
        </p:blipFill>
        <p:spPr>
          <a:xfrm>
            <a:off x="581025" y="1365250"/>
            <a:ext cx="4827905" cy="5302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2"/>
            </p:custDataLst>
          </p:nvPr>
        </p:nvSpPr>
        <p:spPr>
          <a:xfrm>
            <a:off x="6676390" y="1843405"/>
            <a:ext cx="4913630" cy="36976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6981190" y="2481580"/>
            <a:ext cx="4445635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先用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verify_password()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校验密码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成功后用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create_access_token(subject=user.id)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生成一个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Token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客户端拿到后按标准方式保存并在请求头带上：</a:t>
            </a: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Authorization: Bearer &lt;token&gt;</a:t>
            </a:r>
            <a:endParaRPr lang="en-US" altLang="zh-CN" sz="1600" dirty="0">
              <a:highlight>
                <a:srgbClr val="C0C0C0"/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057855" y="4960764"/>
            <a:ext cx="810218" cy="810218"/>
            <a:chOff x="6825881" y="3493932"/>
            <a:chExt cx="445238" cy="445238"/>
          </a:xfrm>
        </p:grpSpPr>
        <p:sp>
          <p:nvSpPr>
            <p:cNvPr id="31" name="Oval 30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3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9490" y="1019175"/>
            <a:ext cx="3034030" cy="3594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访问受保护接口时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“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校验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Token”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鉴权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6676390" y="1843405"/>
            <a:ext cx="4913630" cy="36976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6981190" y="2375535"/>
            <a:ext cx="4445635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从请求头拿到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Bearer Token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校验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Token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（签名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过期）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解析出用户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ID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查库得到用户对象，注入到接口里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670" y="1309370"/>
            <a:ext cx="7261860" cy="489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057855" y="4960764"/>
            <a:ext cx="810218" cy="810218"/>
            <a:chOff x="6825881" y="3493932"/>
            <a:chExt cx="445238" cy="445238"/>
          </a:xfrm>
        </p:grpSpPr>
        <p:sp>
          <p:nvSpPr>
            <p:cNvPr id="31" name="Oval 30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3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9490" y="1019175"/>
            <a:ext cx="2929890" cy="3594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在业务接口里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“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一行启用鉴权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”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鉴权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6676390" y="1843405"/>
            <a:ext cx="4913630" cy="36976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6981190" y="2891790"/>
            <a:ext cx="4445635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只要加了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Depends(get_current_user)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：没带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Token / Token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无效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→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401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Token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有效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→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你就能拿到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current_user</a:t>
            </a:r>
            <a:endParaRPr lang="en-US" altLang="zh-CN" sz="1600" dirty="0">
              <a:highlight>
                <a:srgbClr val="C0C0C0"/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" y="2055495"/>
            <a:ext cx="6873240" cy="2830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057855" y="4960764"/>
            <a:ext cx="810218" cy="810218"/>
            <a:chOff x="6825881" y="3493932"/>
            <a:chExt cx="445238" cy="445238"/>
          </a:xfrm>
        </p:grpSpPr>
        <p:sp>
          <p:nvSpPr>
            <p:cNvPr id="31" name="Oval 30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3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9490" y="1019175"/>
            <a:ext cx="2929890" cy="3594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FFmpeg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视频抽帧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媒体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6981190" y="1843405"/>
            <a:ext cx="4913630" cy="36976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7304405" y="2321560"/>
            <a:ext cx="4445635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-qscale:v 1 -qmin 1</a:t>
            </a: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保证最高质量抽帧，避免压缩失真影响后续</a:t>
            </a: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COLMAP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特征匹配</a:t>
            </a: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fps={fps}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控制帧率，过高会增加计算量，过低会丢失视角信息</a:t>
            </a: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时间切片</a:t>
            </a:r>
            <a:r>
              <a:rPr lang="en-US" altLang="zh-CN" sz="1600" dirty="0">
                <a:highlight>
                  <a:srgbClr val="C0C0C0"/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select='between(t,start,end)'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实现视频片段提取</a:t>
            </a: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 descr="carbon (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540"/>
            <a:ext cx="7173595" cy="431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057855" y="4960764"/>
            <a:ext cx="810218" cy="810218"/>
            <a:chOff x="6825881" y="3493932"/>
            <a:chExt cx="445238" cy="445238"/>
          </a:xfrm>
        </p:grpSpPr>
        <p:sp>
          <p:nvSpPr>
            <p:cNvPr id="31" name="Oval 30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3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9490" y="1019175"/>
            <a:ext cx="2929890" cy="3594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COLMAP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特征提取与匹配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媒体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6981190" y="1843405"/>
            <a:ext cx="4913630" cy="36976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7304405" y="2321560"/>
            <a:ext cx="4445635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SiftExtraction.estimate_affine_shape=true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提高特征点匹配鲁棒性</a:t>
            </a: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SiftMatching.guided_matching=true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引导匹配，提高稀疏重建成功率</a:t>
            </a: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BundleAdjustment.refine_principal_point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精细化相机内参</a:t>
            </a: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 descr="carbon (1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430" y="1835785"/>
            <a:ext cx="7724775" cy="3935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057855" y="4960764"/>
            <a:ext cx="810218" cy="810218"/>
            <a:chOff x="6825881" y="3493932"/>
            <a:chExt cx="445238" cy="445238"/>
          </a:xfrm>
        </p:grpSpPr>
        <p:sp>
          <p:nvSpPr>
            <p:cNvPr id="31" name="Oval 30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3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9490" y="1019175"/>
            <a:ext cx="2929890" cy="3594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RTSP MediaSource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配置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媒体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6981190" y="1843405"/>
            <a:ext cx="4913630" cy="36976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7304405" y="2321560"/>
            <a:ext cx="4445635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targetOffsetMs(50)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目标延迟仅</a:t>
            </a: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50ms</a:t>
            </a:r>
            <a:endParaRPr lang="en-US" altLang="zh-CN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maxPlaybackSpeed(1.1f)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允许轻微加速追赶直播进度</a:t>
            </a: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setForceUseRtpTcp(false)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UDP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传输减少</a:t>
            </a: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TCP </a:t>
            </a:r>
            <a:r>
              <a:rPr lang="zh-CN" altLang="en-US" sz="1600" dirty="0"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握手开销</a:t>
            </a:r>
            <a:endParaRPr lang="zh-CN" altLang="en-US" sz="1600" dirty="0"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 descr="carbon (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1498600"/>
            <a:ext cx="7475220" cy="4513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057855" y="4960764"/>
            <a:ext cx="810218" cy="810218"/>
            <a:chOff x="6825881" y="3493932"/>
            <a:chExt cx="445238" cy="445238"/>
          </a:xfrm>
        </p:grpSpPr>
        <p:sp>
          <p:nvSpPr>
            <p:cNvPr id="31" name="Oval 30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3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7317105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en-US" altLang="zh-CN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fastapi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异步处理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375920" y="1462405"/>
            <a:ext cx="10113645" cy="4356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aphicFrame>
        <p:nvGraphicFramePr>
          <p:cNvPr id="8" name="表格 7"/>
          <p:cNvGraphicFramePr/>
          <p:nvPr/>
        </p:nvGraphicFramePr>
        <p:xfrm>
          <a:off x="1388110" y="1930400"/>
          <a:ext cx="8384540" cy="3491230"/>
        </p:xfrm>
        <a:graphic>
          <a:graphicData uri="http://schemas.openxmlformats.org/drawingml/2006/table">
            <a:tbl>
              <a:tblPr firstRow="1">
                <a:tableStyleId>{01319D18-28E4-4E17-98A2-78432B5F53A5}</a:tableStyleId>
              </a:tblPr>
              <a:tblGrid>
                <a:gridCol w="2003425"/>
                <a:gridCol w="2418715"/>
                <a:gridCol w="3962400"/>
              </a:tblGrid>
              <a:tr h="384175">
                <a:tc>
                  <a:txBody>
                    <a:bodyPr/>
                    <a:p>
                      <a:pPr algn="l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模块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异步机制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防阻塞策略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</a:tr>
              <a:tr h="624840"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WebSocket 聊天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 latinLnBrk="1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async/await 协程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每个连接独立协程，不阻塞主线程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</a:tr>
              <a:tr h="624840"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RTSP 推流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 latinLnBrk="1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threading.Thread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后台线程管理进程，事件控制停止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</a:tr>
              <a:tr h="607695"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3D 训练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 latinLnBrk="1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threading.Thread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独立线程/进程执行长时任务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</a:tr>
              <a:tr h="624840"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数据库操作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SQLModel 同步 ORM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使用连接池，操作快速不阻塞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</a:tr>
              <a:tr h="624840"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客户端对接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Kotlin Coroutines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 latinLnBrk="1"/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viewModelScope.launch 异步</a:t>
                      </a:r>
                      <a:r>
                        <a:rPr lang="zh-CN" altLang="en-US" sz="1800" b="1" dirty="0">
                          <a:solidFill>
                            <a:srgbClr val="178AA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调用</a:t>
                      </a:r>
                      <a:endParaRPr lang="zh-CN" altLang="en-US" sz="1800" b="1" dirty="0">
                        <a:solidFill>
                          <a:srgbClr val="178AA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2867" marR="82867" marT="38417" marB="38417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509" b="35106"/>
          <a:stretch>
            <a:fillRect/>
          </a:stretch>
        </p:blipFill>
        <p:spPr>
          <a:xfrm rot="5400000">
            <a:off x="2667001" y="-2666998"/>
            <a:ext cx="6858000" cy="12192002"/>
          </a:xfrm>
          <a:prstGeom prst="rect">
            <a:avLst/>
          </a:prstGeom>
        </p:spPr>
      </p:pic>
      <p:sp>
        <p:nvSpPr>
          <p:cNvPr id="4" name="TextBox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4603523" y="514684"/>
            <a:ext cx="710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effectLst>
                  <a:outerShdw blurRad="342900" dist="520700" dir="12600000" sx="114000" sy="114000" algn="bl" rotWithShape="0">
                    <a:schemeClr val="bg1">
                      <a:alpha val="41000"/>
                    </a:schemeClr>
                  </a:outerShdw>
                </a:effectLst>
                <a:latin typeface="+mj-ea"/>
                <a:ea typeface="+mj-ea"/>
                <a:cs typeface="+mn-ea"/>
                <a:sym typeface="+mn-lt"/>
              </a:rPr>
              <a:t>CONTENTS</a:t>
            </a:r>
            <a:endParaRPr lang="en-US" sz="4800" b="1" dirty="0">
              <a:solidFill>
                <a:schemeClr val="bg1"/>
              </a:solidFill>
              <a:effectLst>
                <a:outerShdw blurRad="342900" dist="520700" dir="12600000" sx="114000" sy="114000" algn="bl" rotWithShape="0">
                  <a:schemeClr val="bg1">
                    <a:alpha val="41000"/>
                  </a:schemeClr>
                </a:outerShdw>
              </a:effectLst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" name="Rectangle 3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>
            <p:custDataLst>
              <p:tags r:id="rId2"/>
            </p:custDataLst>
          </p:nvPr>
        </p:nvSpPr>
        <p:spPr>
          <a:xfrm>
            <a:off x="2773680" y="1193800"/>
            <a:ext cx="5353685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Difficulty and effort of app development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Rectangle 3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>
            <p:custDataLst>
              <p:tags r:id="rId3"/>
            </p:custDataLst>
          </p:nvPr>
        </p:nvSpPr>
        <p:spPr>
          <a:xfrm>
            <a:off x="2773722" y="2470822"/>
            <a:ext cx="578838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The completeness of the app testing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" name="Rectangle 4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>
            <p:custDataLst>
              <p:tags r:id="rId4"/>
            </p:custDataLst>
          </p:nvPr>
        </p:nvSpPr>
        <p:spPr>
          <a:xfrm>
            <a:off x="2773721" y="3748023"/>
            <a:ext cx="5788387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User experience and improvement effects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" name="Rectangle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>
            <p:custDataLst>
              <p:tags r:id="rId5"/>
            </p:custDataLst>
          </p:nvPr>
        </p:nvSpPr>
        <p:spPr>
          <a:xfrm>
            <a:off x="2773722" y="5025225"/>
            <a:ext cx="6037769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Team division of labor and cooperation effectiveness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27" y="3725999"/>
            <a:ext cx="1080000" cy="1080000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27" y="4992188"/>
            <a:ext cx="1080000" cy="1080000"/>
          </a:xfrm>
          <a:prstGeom prst="rect">
            <a:avLst/>
          </a:prstGeom>
        </p:spPr>
      </p:pic>
      <p:pic>
        <p:nvPicPr>
          <p:cNvPr id="28" name="图片 2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27" y="2459810"/>
            <a:ext cx="1080000" cy="1080000"/>
          </a:xfrm>
          <a:prstGeom prst="rect">
            <a:avLst/>
          </a:prstGeom>
        </p:spPr>
      </p:pic>
      <p:pic>
        <p:nvPicPr>
          <p:cNvPr id="30" name="图片 2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27" y="1193621"/>
            <a:ext cx="1080000" cy="1080000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9490" y="1019175"/>
            <a:ext cx="3539490" cy="3594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3D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模型训练后台任务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622173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en-US" altLang="zh-CN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fastapi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异步处理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6676390" y="1843405"/>
            <a:ext cx="4913630" cy="36976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6981190" y="2891790"/>
            <a:ext cx="4445635" cy="2215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独立线程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进程：训练不阻塞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API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响应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状态机设计：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PENDING </a:t>
            </a:r>
            <a:r>
              <a:rPr lang="en-US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→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PROCESSING </a:t>
            </a:r>
            <a:r>
              <a:rPr lang="en-US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→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COMPLETED/FAILED</a:t>
            </a:r>
            <a:endParaRPr lang="en-US" altLang="zh-CN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数据库隔离：每个任务独立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session</a:t>
            </a:r>
            <a:endParaRPr lang="en-US" altLang="zh-CN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 descr="carbon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378585"/>
            <a:ext cx="5095240" cy="558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9490" y="1019175"/>
            <a:ext cx="3772535" cy="53022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客户端与后端异步对接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Android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侧的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Kotlin Coroutines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622173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en-US" altLang="zh-CN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fastapi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异步处理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6676390" y="1843405"/>
            <a:ext cx="4913630" cy="36976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6981190" y="2426970"/>
            <a:ext cx="4445635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FastAPI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端：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async def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异步接口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Android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端：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suspend fun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Retrofit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 viewModelScope.launch</a:t>
            </a:r>
            <a:endParaRPr lang="en-US" altLang="zh-CN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通信协议：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HTTP/REST + JSON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Retrofit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自动序列化）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 descr="carbon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1367155"/>
            <a:ext cx="5694680" cy="5252085"/>
          </a:xfrm>
          <a:prstGeom prst="rect">
            <a:avLst/>
          </a:prstGeom>
        </p:spPr>
      </p:pic>
      <p:sp>
        <p:nvSpPr>
          <p:cNvPr id="6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299607" y="975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057855" y="4960764"/>
            <a:ext cx="810218" cy="810218"/>
            <a:chOff x="6825881" y="3493932"/>
            <a:chExt cx="445238" cy="445238"/>
          </a:xfrm>
        </p:grpSpPr>
        <p:sp>
          <p:nvSpPr>
            <p:cNvPr id="31" name="Oval 30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3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9490" y="1019175"/>
            <a:ext cx="3539490" cy="3594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流媒体推流线程管理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622173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后端进程防堵塞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5943600" y="1843405"/>
            <a:ext cx="5646420" cy="45027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6452870" y="2426970"/>
            <a:ext cx="4973955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threading.Thread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在独立线程中运行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NGP + FFMPEG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推流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daemon=True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确保主进程退出时子线程自动终止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threading.Event()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实现线程间的优雅停止通信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join(timeout=5)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防止无限等待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299607" y="975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carbon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" y="1127760"/>
            <a:ext cx="5478145" cy="600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5400000">
            <a:off x="6452623" y="1128049"/>
            <a:ext cx="5729951" cy="5729951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172607" y="848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7353499" y="2321318"/>
            <a:ext cx="810218" cy="810218"/>
            <a:chOff x="6825881" y="3493932"/>
            <a:chExt cx="445238" cy="445238"/>
          </a:xfrm>
        </p:grpSpPr>
        <p:sp>
          <p:nvSpPr>
            <p:cNvPr id="28" name="Oval 27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057855" y="4960764"/>
            <a:ext cx="810218" cy="810218"/>
            <a:chOff x="6825881" y="3493932"/>
            <a:chExt cx="445238" cy="445238"/>
          </a:xfrm>
        </p:grpSpPr>
        <p:sp>
          <p:nvSpPr>
            <p:cNvPr id="31" name="Oval 30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3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9900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9317065" y="2639298"/>
            <a:ext cx="810218" cy="810218"/>
            <a:chOff x="6825881" y="3493932"/>
            <a:chExt cx="445238" cy="445238"/>
          </a:xfrm>
        </p:grpSpPr>
        <p:sp>
          <p:nvSpPr>
            <p:cNvPr id="34" name="Oval 33"/>
            <p:cNvSpPr/>
            <p:nvPr/>
          </p:nvSpPr>
          <p:spPr>
            <a:xfrm>
              <a:off x="6825881" y="3493932"/>
              <a:ext cx="445238" cy="445238"/>
            </a:xfrm>
            <a:prstGeom prst="ellipse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883961" y="3552012"/>
              <a:ext cx="329079" cy="32907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9490" y="1019175"/>
            <a:ext cx="3539490" cy="3594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连续控制器线程管理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50" name="Oval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4772969" y="4322565"/>
            <a:ext cx="351808" cy="35180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3" name="Rectangle 53"/>
          <p:cNvSpPr/>
          <p:nvPr/>
        </p:nvSpPr>
        <p:spPr>
          <a:xfrm>
            <a:off x="231140" y="288290"/>
            <a:ext cx="622173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后端进程防堵塞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14" name="Rectangle 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>
            <p:custDataLst>
              <p:tags r:id="rId1"/>
            </p:custDataLst>
          </p:nvPr>
        </p:nvSpPr>
        <p:spPr>
          <a:xfrm>
            <a:off x="5943600" y="1843405"/>
            <a:ext cx="5646420" cy="45027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22300" dist="2540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flipH="1">
            <a:off x="6795135" y="2639060"/>
            <a:ext cx="4510405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鼠标控制（旋转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平移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缩放）在独立守护线程中执行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Event.set() + join()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实现可中断的循环操作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确保同一时间只有一个动作在执行（</a:t>
            </a:r>
            <a:r>
              <a:rPr lang="en-US" altLang="zh-CN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stop() + start() </a:t>
            </a:r>
            <a:r>
              <a:rPr lang="zh-CN" altLang="en-US" sz="1600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组合）</a:t>
            </a:r>
            <a:endParaRPr lang="zh-CN" altLang="en-US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Arc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 rot="16200000">
            <a:off x="6299607" y="975033"/>
            <a:ext cx="12019935" cy="12019935"/>
          </a:xfrm>
          <a:prstGeom prst="arc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 descr="carbon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1242695"/>
            <a:ext cx="6180455" cy="5615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C:/Users/YOGA/Documents/xwechat_files/wxid_245f5hea2e2812_96da/temp/RWTemp/2025-12/cf2394f9acbad420fb2753d12a778880.pngcf2394f9acbad420fb2753d12a77888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31308" b="32187"/>
          <a:stretch>
            <a:fillRect/>
          </a:stretch>
        </p:blipFill>
        <p:spPr>
          <a:xfrm>
            <a:off x="5616575" y="0"/>
            <a:ext cx="6575425" cy="2400300"/>
          </a:xfrm>
        </p:spPr>
      </p:pic>
      <p:sp>
        <p:nvSpPr>
          <p:cNvPr id="13" name="Rectangle 1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616708" y="-190"/>
            <a:ext cx="6558643" cy="2400300"/>
          </a:xfrm>
          <a:prstGeom prst="rect">
            <a:avLst/>
          </a:prstGeom>
          <a:gradFill>
            <a:gsLst>
              <a:gs pos="0">
                <a:schemeClr val="accent1">
                  <a:alpha val="57000"/>
                </a:schemeClr>
              </a:gs>
              <a:gs pos="100000">
                <a:schemeClr val="accent2"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765800" y="258445"/>
            <a:ext cx="474345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架构与工程化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 - 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前端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TextBox 6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857875" y="2662555"/>
            <a:ext cx="6333490" cy="3619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后端四层分层架构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的垂直调用关系：</a:t>
            </a: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最上层是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API/Router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endpoints/*.py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），作为系统入口负责接收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HTTP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请求、参数校验和返回响应；请求向下传递到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Service/Business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ngp/creater.py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,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worker.py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），处理核心业务逻辑如模型训练任务；业务层需要数据时调用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Data Access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crud/*.py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），该层封装了所有数据库操作并屏蔽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ORM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实现细节；</a:t>
            </a: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最底层是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Infrastructure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core/*.py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），为上层提供配置管理、安全认证、连接管理等基础设施支撑。整体遵循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自上而下单向依赖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原则，上层可以调用下层，下层不依赖上层，实现了职责分离和松耦合设计。</a:t>
            </a: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pic>
        <p:nvPicPr>
          <p:cNvPr id="4" name="图片 3" descr="架构图-前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10" y="485140"/>
            <a:ext cx="2424430" cy="5887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C:/Users/YOGA/Documents/xwechat_files/wxid_245f5hea2e2812_96da/temp/RWTemp/2025-12/cf2394f9acbad420fb2753d12a778880.pngcf2394f9acbad420fb2753d12a77888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31308" b="32187"/>
          <a:stretch>
            <a:fillRect/>
          </a:stretch>
        </p:blipFill>
        <p:spPr>
          <a:xfrm>
            <a:off x="5616575" y="0"/>
            <a:ext cx="6575425" cy="2400300"/>
          </a:xfrm>
        </p:spPr>
      </p:pic>
      <p:sp>
        <p:nvSpPr>
          <p:cNvPr id="13" name="Rectangle 1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616708" y="-190"/>
            <a:ext cx="6558643" cy="2400300"/>
          </a:xfrm>
          <a:prstGeom prst="rect">
            <a:avLst/>
          </a:prstGeom>
          <a:gradFill>
            <a:gsLst>
              <a:gs pos="0">
                <a:schemeClr val="accent1">
                  <a:alpha val="57000"/>
                </a:schemeClr>
              </a:gs>
              <a:gs pos="100000">
                <a:schemeClr val="accent2"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765800" y="258445"/>
            <a:ext cx="474345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架构与工程化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 - 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前端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TextBox 6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849620" y="2905760"/>
            <a:ext cx="6092825" cy="3475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Android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前端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MVVM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架构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：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表现层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由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AppNavigation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管理路由、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Screen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负责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UI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渲染；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ViewModel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通过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StateFlow/SharedFlow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管理状态，并访问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SessionViewModel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获取全局会话；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网络层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由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RetrofitClient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单例统一管理，内置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AuthInterceptor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拦截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401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并通过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AuthEvents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事件总线触发全局登出；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基础设施层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包括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TokenStore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（本地持久化）、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ApiService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API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定义）、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ChatSocketManager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WebSocket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通信）和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WebViewPool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（性能优化）。整体遵循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单向数据流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View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观察状态、发送事件，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ViewModel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处理逻辑并更新状态。</a:t>
            </a: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pic>
        <p:nvPicPr>
          <p:cNvPr id="4" name="图片 3" descr="Android MVVM 架构组件图-前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55370"/>
            <a:ext cx="5001260" cy="4998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C:/Users/YOGA/Documents/xwechat_files/wxid_245f5hea2e2812_96da/temp/RWTemp/2025-12/cf2394f9acbad420fb2753d12a778880.pngcf2394f9acbad420fb2753d12a77888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31308" b="32187"/>
          <a:stretch>
            <a:fillRect/>
          </a:stretch>
        </p:blipFill>
        <p:spPr>
          <a:xfrm>
            <a:off x="5616575" y="0"/>
            <a:ext cx="6575425" cy="2400300"/>
          </a:xfrm>
        </p:spPr>
      </p:pic>
      <p:sp>
        <p:nvSpPr>
          <p:cNvPr id="13" name="Rectangle 1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616708" y="-190"/>
            <a:ext cx="6558643" cy="2400300"/>
          </a:xfrm>
          <a:prstGeom prst="rect">
            <a:avLst/>
          </a:prstGeom>
          <a:gradFill>
            <a:gsLst>
              <a:gs pos="0">
                <a:schemeClr val="accent1">
                  <a:alpha val="57000"/>
                </a:schemeClr>
              </a:gs>
              <a:gs pos="100000">
                <a:schemeClr val="accent2"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765800" y="258445"/>
            <a:ext cx="474345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架构与工程化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 - 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后端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TextBox 6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801995" y="2787015"/>
            <a:ext cx="6264910" cy="3754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本项目后端采用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四层分层架构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：</a:t>
            </a: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最上层是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API/Router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endpoints/*.py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），负责接收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HTTP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请求、参数校验和返回响应；</a:t>
            </a: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第二层是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Service/Business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ngp/creater.py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,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worker.py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），处理核心业务逻辑如模型训练；</a:t>
            </a: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第三层是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Data Access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crud/*.py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），封装所有数据库操作并屏蔽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ORM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细节；最底层是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Infrastructure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core/*.py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），提供配置管理、安全认证、连接管理等基础设施支撑。这种分层设计实现了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职责分离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和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关注点隔离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，使得代码更易于维护、测试和扩展。</a:t>
            </a: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pic>
        <p:nvPicPr>
          <p:cNvPr id="4" name="图片 3" descr="后端-分层架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30" y="223520"/>
            <a:ext cx="2583180" cy="62731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C:/Users/YOGA/Documents/xwechat_files/wxid_245f5hea2e2812_96da/temp/RWTemp/2025-12/cf2394f9acbad420fb2753d12a778880.pngcf2394f9acbad420fb2753d12a77888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31308" b="32187"/>
          <a:stretch>
            <a:fillRect/>
          </a:stretch>
        </p:blipFill>
        <p:spPr>
          <a:xfrm>
            <a:off x="5616575" y="0"/>
            <a:ext cx="6575425" cy="2400300"/>
          </a:xfrm>
        </p:spPr>
      </p:pic>
      <p:sp>
        <p:nvSpPr>
          <p:cNvPr id="13" name="Rectangle 1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616708" y="-190"/>
            <a:ext cx="6558643" cy="2400300"/>
          </a:xfrm>
          <a:prstGeom prst="rect">
            <a:avLst/>
          </a:prstGeom>
          <a:gradFill>
            <a:gsLst>
              <a:gs pos="0">
                <a:schemeClr val="accent1">
                  <a:alpha val="57000"/>
                </a:schemeClr>
              </a:gs>
              <a:gs pos="100000">
                <a:schemeClr val="accent2"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765800" y="258445"/>
            <a:ext cx="474345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架构与工程化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 - 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后端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TextBox 6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765800" y="2562860"/>
            <a:ext cx="6311265" cy="4294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后端分层架构与工程化映射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，整体分为四大模块：顶部是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配置管理层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，通过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.env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文件和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config.py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pydantic-settings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）实现环境变量的统一管理；右侧是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接口层（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API &amp; Network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，由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main.py/api.py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负责路由聚合与版本控制，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schemas.py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定义数据传输对象（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DTO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），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deps.py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实现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FastAPI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的依赖注入；中间是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业务逻辑层（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Service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，核心是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*_manager.py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状态管理器，它向下分别通过三条路径处理不同任务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——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读写操作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连接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ORM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模型、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实时通信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由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socket_manager.py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管理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WebSocket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连接池、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异步任务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交给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worker.py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处理后台训练；左下角是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数据持久层（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CRUD &amp; DB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,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models.py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定义</a:t>
            </a:r>
            <a:r>
              <a:rPr lang="en-US" altLang="zh-CN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ORM 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模型并与数据库交互。整个架构体现了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职责分离、依赖注入、配置外置</a:t>
            </a:r>
            <a:r>
              <a:rPr lang="zh-CN" altLang="en-US" sz="2000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等工程化最佳实践。</a:t>
            </a:r>
            <a:endParaRPr lang="zh-CN" altLang="en-US" sz="200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pic>
        <p:nvPicPr>
          <p:cNvPr id="4" name="图片 3" descr="组件图-后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1664970"/>
            <a:ext cx="5486400" cy="37884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r="11838" b="7408"/>
          <a:stretch>
            <a:fillRect/>
          </a:stretch>
        </p:blipFill>
        <p:spPr>
          <a:xfrm rot="16200000">
            <a:off x="2667003" y="-2667000"/>
            <a:ext cx="6858000" cy="12192000"/>
          </a:xfrm>
          <a:prstGeom prst="rect">
            <a:avLst/>
          </a:prstGeom>
        </p:spPr>
      </p:pic>
      <p:pic>
        <p:nvPicPr>
          <p:cNvPr id="24" name="图片 2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r="30979"/>
          <a:stretch>
            <a:fillRect/>
          </a:stretch>
        </p:blipFill>
        <p:spPr>
          <a:xfrm>
            <a:off x="-215262" y="61912"/>
            <a:ext cx="6311262" cy="6734175"/>
          </a:xfrm>
          <a:prstGeom prst="rect">
            <a:avLst/>
          </a:prstGeom>
        </p:spPr>
      </p:pic>
      <p:pic>
        <p:nvPicPr>
          <p:cNvPr id="25" name="图片 2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r="30528"/>
          <a:stretch>
            <a:fillRect/>
          </a:stretch>
        </p:blipFill>
        <p:spPr>
          <a:xfrm flipH="1">
            <a:off x="6096000" y="-28878"/>
            <a:ext cx="6352524" cy="6734175"/>
          </a:xfrm>
          <a:prstGeom prst="rect">
            <a:avLst/>
          </a:prstGeom>
        </p:spPr>
      </p:pic>
      <p:pic>
        <p:nvPicPr>
          <p:cNvPr id="30" name="图片 2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2388" y="-1465882"/>
            <a:ext cx="16666692" cy="9608182"/>
          </a:xfrm>
          <a:prstGeom prst="rect">
            <a:avLst/>
          </a:prstGeom>
        </p:spPr>
      </p:pic>
      <p:grpSp>
        <p:nvGrpSpPr>
          <p:cNvPr id="15" name="组合 1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293132" y="1872657"/>
            <a:ext cx="3862257" cy="1927832"/>
            <a:chOff x="2439678" y="2336673"/>
            <a:chExt cx="3862257" cy="1927832"/>
          </a:xfrm>
        </p:grpSpPr>
        <p:sp>
          <p:nvSpPr>
            <p:cNvPr id="16" name="TextBox 7"/>
            <p:cNvSpPr txBox="1"/>
            <p:nvPr/>
          </p:nvSpPr>
          <p:spPr>
            <a:xfrm>
              <a:off x="2439678" y="235345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P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7" name="TextBox 7"/>
            <p:cNvSpPr txBox="1"/>
            <p:nvPr/>
          </p:nvSpPr>
          <p:spPr>
            <a:xfrm>
              <a:off x="3217295" y="2354176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A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4084366" y="233667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R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9" name="TextBox 7"/>
            <p:cNvSpPr txBox="1"/>
            <p:nvPr/>
          </p:nvSpPr>
          <p:spPr>
            <a:xfrm>
              <a:off x="4947730" y="237167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T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grpSp>
        <p:nvGrpSpPr>
          <p:cNvPr id="20" name="组合 1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398771" y="3203209"/>
            <a:ext cx="3521804" cy="1911846"/>
            <a:chOff x="2439678" y="2353459"/>
            <a:chExt cx="3521804" cy="1911846"/>
          </a:xfrm>
        </p:grpSpPr>
        <p:sp>
          <p:nvSpPr>
            <p:cNvPr id="21" name="TextBox 7"/>
            <p:cNvSpPr txBox="1"/>
            <p:nvPr/>
          </p:nvSpPr>
          <p:spPr>
            <a:xfrm>
              <a:off x="2439678" y="235345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T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3217295" y="2354176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W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23" name="TextBox 7"/>
            <p:cNvSpPr txBox="1"/>
            <p:nvPr/>
          </p:nvSpPr>
          <p:spPr>
            <a:xfrm>
              <a:off x="4607277" y="237247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O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3117215" y="4853305"/>
            <a:ext cx="6096000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The completeness of the app testing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5000">
                <a:schemeClr val="accent1">
                  <a:lumMod val="50000"/>
                  <a:alpha val="90000"/>
                </a:schemeClr>
              </a:gs>
              <a:gs pos="100000">
                <a:schemeClr val="tx1">
                  <a:lumMod val="85000"/>
                  <a:lumOff val="15000"/>
                  <a:alpha val="95000"/>
                </a:schemeClr>
              </a:gs>
              <a:gs pos="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55198" y="5179635"/>
            <a:ext cx="1858455" cy="1609544"/>
            <a:chOff x="102613" y="5147627"/>
            <a:chExt cx="1858454" cy="1609544"/>
          </a:xfrm>
        </p:grpSpPr>
        <p:sp>
          <p:nvSpPr>
            <p:cNvPr id="36" name="Oval 32"/>
            <p:cNvSpPr/>
            <p:nvPr userDrawn="1"/>
          </p:nvSpPr>
          <p:spPr>
            <a:xfrm rot="5400000" flipH="1">
              <a:off x="1098214" y="6205445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Oval 33"/>
            <p:cNvSpPr/>
            <p:nvPr userDrawn="1"/>
          </p:nvSpPr>
          <p:spPr>
            <a:xfrm rot="5400000" flipH="1">
              <a:off x="766348" y="6205445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Oval 34"/>
            <p:cNvSpPr/>
            <p:nvPr userDrawn="1"/>
          </p:nvSpPr>
          <p:spPr>
            <a:xfrm rot="5400000" flipH="1">
              <a:off x="434481" y="6205445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Oval 35"/>
            <p:cNvSpPr/>
            <p:nvPr userDrawn="1"/>
          </p:nvSpPr>
          <p:spPr>
            <a:xfrm rot="5400000" flipH="1">
              <a:off x="102615" y="6205445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8" name="Oval 38"/>
            <p:cNvSpPr/>
            <p:nvPr userDrawn="1"/>
          </p:nvSpPr>
          <p:spPr>
            <a:xfrm rot="5400000" flipH="1">
              <a:off x="1098214" y="6558051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9" name="Oval 39"/>
            <p:cNvSpPr/>
            <p:nvPr userDrawn="1"/>
          </p:nvSpPr>
          <p:spPr>
            <a:xfrm rot="5400000" flipH="1">
              <a:off x="766348" y="6558051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0" name="Oval 41"/>
            <p:cNvSpPr/>
            <p:nvPr userDrawn="1"/>
          </p:nvSpPr>
          <p:spPr>
            <a:xfrm rot="5400000" flipH="1">
              <a:off x="102615" y="6558051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1" name="Oval 32"/>
            <p:cNvSpPr/>
            <p:nvPr/>
          </p:nvSpPr>
          <p:spPr>
            <a:xfrm rot="5400000" flipH="1">
              <a:off x="1761947" y="5500233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2" name="Oval 33"/>
            <p:cNvSpPr/>
            <p:nvPr/>
          </p:nvSpPr>
          <p:spPr>
            <a:xfrm rot="5400000" flipH="1">
              <a:off x="1430081" y="5500233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3" name="Oval 34"/>
            <p:cNvSpPr/>
            <p:nvPr/>
          </p:nvSpPr>
          <p:spPr>
            <a:xfrm rot="5400000" flipH="1">
              <a:off x="1098214" y="5500233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Oval 35"/>
            <p:cNvSpPr/>
            <p:nvPr/>
          </p:nvSpPr>
          <p:spPr>
            <a:xfrm rot="5400000" flipH="1">
              <a:off x="766348" y="5500233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Oval 38"/>
            <p:cNvSpPr/>
            <p:nvPr/>
          </p:nvSpPr>
          <p:spPr>
            <a:xfrm rot="5400000" flipH="1">
              <a:off x="1761947" y="5852839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Oval 39"/>
            <p:cNvSpPr/>
            <p:nvPr/>
          </p:nvSpPr>
          <p:spPr>
            <a:xfrm rot="5400000" flipH="1">
              <a:off x="1430081" y="5852839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Oval 41"/>
            <p:cNvSpPr/>
            <p:nvPr/>
          </p:nvSpPr>
          <p:spPr>
            <a:xfrm rot="5400000" flipH="1">
              <a:off x="766348" y="5852839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Oval 38"/>
            <p:cNvSpPr/>
            <p:nvPr/>
          </p:nvSpPr>
          <p:spPr>
            <a:xfrm rot="5400000" flipH="1">
              <a:off x="1098213" y="5147627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Oval 39"/>
            <p:cNvSpPr/>
            <p:nvPr/>
          </p:nvSpPr>
          <p:spPr>
            <a:xfrm rot="5400000" flipH="1">
              <a:off x="766347" y="5147627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Oval 41"/>
            <p:cNvSpPr/>
            <p:nvPr/>
          </p:nvSpPr>
          <p:spPr>
            <a:xfrm rot="5400000" flipH="1">
              <a:off x="102613" y="5147627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Oval 41"/>
            <p:cNvSpPr/>
            <p:nvPr/>
          </p:nvSpPr>
          <p:spPr>
            <a:xfrm rot="5400000" flipH="1">
              <a:off x="1751968" y="6558051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2" name="Oval 41"/>
            <p:cNvSpPr/>
            <p:nvPr/>
          </p:nvSpPr>
          <p:spPr>
            <a:xfrm rot="5400000" flipH="1">
              <a:off x="1751966" y="5147627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24" name="Group 12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rot="16200000" flipH="1">
            <a:off x="56749" y="194099"/>
            <a:ext cx="2667363" cy="2512207"/>
            <a:chOff x="12759182" y="535186"/>
            <a:chExt cx="2667362" cy="2512207"/>
          </a:xfrm>
        </p:grpSpPr>
        <p:sp>
          <p:nvSpPr>
            <p:cNvPr id="125" name="Oval 32"/>
            <p:cNvSpPr/>
            <p:nvPr userDrawn="1"/>
          </p:nvSpPr>
          <p:spPr>
            <a:xfrm rot="10800000" flipH="1">
              <a:off x="13111788" y="1530786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6" name="Oval 33"/>
            <p:cNvSpPr/>
            <p:nvPr userDrawn="1"/>
          </p:nvSpPr>
          <p:spPr>
            <a:xfrm rot="10800000" flipH="1">
              <a:off x="13111788" y="1198920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7" name="Oval 34"/>
            <p:cNvSpPr/>
            <p:nvPr userDrawn="1"/>
          </p:nvSpPr>
          <p:spPr>
            <a:xfrm rot="10800000" flipH="1">
              <a:off x="13111788" y="867053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8" name="Oval 35"/>
            <p:cNvSpPr/>
            <p:nvPr userDrawn="1"/>
          </p:nvSpPr>
          <p:spPr>
            <a:xfrm rot="10800000" flipH="1">
              <a:off x="13111788" y="535187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9" name="Oval 38"/>
            <p:cNvSpPr/>
            <p:nvPr userDrawn="1"/>
          </p:nvSpPr>
          <p:spPr>
            <a:xfrm rot="10800000" flipH="1">
              <a:off x="12759182" y="1530786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0" name="Oval 39"/>
            <p:cNvSpPr/>
            <p:nvPr userDrawn="1"/>
          </p:nvSpPr>
          <p:spPr>
            <a:xfrm rot="10800000" flipH="1">
              <a:off x="12759182" y="1198920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1" name="Oval 41"/>
            <p:cNvSpPr/>
            <p:nvPr userDrawn="1"/>
          </p:nvSpPr>
          <p:spPr>
            <a:xfrm rot="10800000" flipH="1">
              <a:off x="12759182" y="535187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2" name="Oval 32"/>
            <p:cNvSpPr/>
            <p:nvPr/>
          </p:nvSpPr>
          <p:spPr>
            <a:xfrm rot="10800000" flipH="1">
              <a:off x="13817000" y="2194519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3" name="Oval 33"/>
            <p:cNvSpPr/>
            <p:nvPr/>
          </p:nvSpPr>
          <p:spPr>
            <a:xfrm rot="10800000" flipH="1">
              <a:off x="13817000" y="1862653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4" name="Oval 34"/>
            <p:cNvSpPr/>
            <p:nvPr/>
          </p:nvSpPr>
          <p:spPr>
            <a:xfrm rot="10800000" flipH="1">
              <a:off x="13817000" y="1530786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5" name="Oval 35"/>
            <p:cNvSpPr/>
            <p:nvPr/>
          </p:nvSpPr>
          <p:spPr>
            <a:xfrm rot="10800000" flipH="1">
              <a:off x="13817000" y="1198920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6" name="Oval 38"/>
            <p:cNvSpPr/>
            <p:nvPr/>
          </p:nvSpPr>
          <p:spPr>
            <a:xfrm rot="10800000" flipH="1">
              <a:off x="13464394" y="2194519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7" name="Oval 39"/>
            <p:cNvSpPr/>
            <p:nvPr/>
          </p:nvSpPr>
          <p:spPr>
            <a:xfrm rot="10800000" flipH="1">
              <a:off x="13464394" y="1862653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8" name="Oval 41"/>
            <p:cNvSpPr/>
            <p:nvPr/>
          </p:nvSpPr>
          <p:spPr>
            <a:xfrm rot="10800000" flipH="1">
              <a:off x="13464394" y="1198920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9" name="Oval 32"/>
            <p:cNvSpPr/>
            <p:nvPr/>
          </p:nvSpPr>
          <p:spPr>
            <a:xfrm rot="10800000" flipH="1">
              <a:off x="14522212" y="1530785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0" name="Oval 33"/>
            <p:cNvSpPr/>
            <p:nvPr/>
          </p:nvSpPr>
          <p:spPr>
            <a:xfrm rot="10800000" flipH="1">
              <a:off x="14522212" y="1198919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1" name="Oval 34"/>
            <p:cNvSpPr/>
            <p:nvPr/>
          </p:nvSpPr>
          <p:spPr>
            <a:xfrm rot="10800000" flipH="1">
              <a:off x="14522212" y="867052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2" name="Oval 38"/>
            <p:cNvSpPr/>
            <p:nvPr/>
          </p:nvSpPr>
          <p:spPr>
            <a:xfrm rot="10800000" flipH="1">
              <a:off x="14169606" y="1530785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3" name="Oval 39"/>
            <p:cNvSpPr/>
            <p:nvPr/>
          </p:nvSpPr>
          <p:spPr>
            <a:xfrm rot="10800000" flipH="1">
              <a:off x="14169606" y="1198919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4" name="Oval 41"/>
            <p:cNvSpPr/>
            <p:nvPr/>
          </p:nvSpPr>
          <p:spPr>
            <a:xfrm rot="10800000" flipH="1">
              <a:off x="14169606" y="535186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5" name="Oval 32"/>
            <p:cNvSpPr/>
            <p:nvPr/>
          </p:nvSpPr>
          <p:spPr>
            <a:xfrm rot="10800000" flipH="1">
              <a:off x="15227424" y="2194518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6" name="Oval 34"/>
            <p:cNvSpPr/>
            <p:nvPr/>
          </p:nvSpPr>
          <p:spPr>
            <a:xfrm rot="10800000" flipH="1">
              <a:off x="15227424" y="1530785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7" name="Oval 39"/>
            <p:cNvSpPr/>
            <p:nvPr/>
          </p:nvSpPr>
          <p:spPr>
            <a:xfrm rot="10800000" flipH="1">
              <a:off x="14874818" y="1862652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8" name="Oval 41"/>
            <p:cNvSpPr/>
            <p:nvPr/>
          </p:nvSpPr>
          <p:spPr>
            <a:xfrm rot="10800000" flipH="1">
              <a:off x="14874818" y="1198919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9" name="Oval 33"/>
            <p:cNvSpPr/>
            <p:nvPr/>
          </p:nvSpPr>
          <p:spPr>
            <a:xfrm rot="10800000" flipH="1">
              <a:off x="13111788" y="2848273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0" name="Oval 34"/>
            <p:cNvSpPr/>
            <p:nvPr/>
          </p:nvSpPr>
          <p:spPr>
            <a:xfrm rot="10800000" flipH="1">
              <a:off x="13111788" y="2516406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1" name="Oval 41"/>
            <p:cNvSpPr/>
            <p:nvPr/>
          </p:nvSpPr>
          <p:spPr>
            <a:xfrm rot="10800000" flipH="1">
              <a:off x="12759182" y="2184540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2" name="Oval 33"/>
            <p:cNvSpPr/>
            <p:nvPr/>
          </p:nvSpPr>
          <p:spPr>
            <a:xfrm rot="10800000" flipH="1">
              <a:off x="14522212" y="2848272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3" name="Oval 34"/>
            <p:cNvSpPr/>
            <p:nvPr/>
          </p:nvSpPr>
          <p:spPr>
            <a:xfrm rot="10800000" flipH="1">
              <a:off x="14522212" y="2516405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4" name="Oval 39"/>
            <p:cNvSpPr/>
            <p:nvPr/>
          </p:nvSpPr>
          <p:spPr>
            <a:xfrm rot="10800000" flipH="1">
              <a:off x="14169606" y="2848272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5" name="Oval 41"/>
            <p:cNvSpPr/>
            <p:nvPr/>
          </p:nvSpPr>
          <p:spPr>
            <a:xfrm rot="10800000" flipH="1">
              <a:off x="14169606" y="2184539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6" name="Oval 41"/>
            <p:cNvSpPr/>
            <p:nvPr/>
          </p:nvSpPr>
          <p:spPr>
            <a:xfrm rot="10800000" flipH="1">
              <a:off x="14874818" y="2848272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7" name="Group 3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0230933" y="102009"/>
            <a:ext cx="1858452" cy="1256939"/>
            <a:chOff x="10230932" y="102009"/>
            <a:chExt cx="1858452" cy="1256938"/>
          </a:xfrm>
        </p:grpSpPr>
        <p:sp>
          <p:nvSpPr>
            <p:cNvPr id="41" name="Oval 32"/>
            <p:cNvSpPr/>
            <p:nvPr userDrawn="1"/>
          </p:nvSpPr>
          <p:spPr>
            <a:xfrm rot="16200000" flipH="1">
              <a:off x="10894665" y="454615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42" name="Oval 33"/>
            <p:cNvSpPr/>
            <p:nvPr userDrawn="1"/>
          </p:nvSpPr>
          <p:spPr>
            <a:xfrm rot="16200000" flipH="1">
              <a:off x="11226531" y="454615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43" name="Oval 34"/>
            <p:cNvSpPr/>
            <p:nvPr userDrawn="1"/>
          </p:nvSpPr>
          <p:spPr>
            <a:xfrm rot="16200000" flipH="1">
              <a:off x="11558398" y="454615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44" name="Oval 35"/>
            <p:cNvSpPr/>
            <p:nvPr userDrawn="1"/>
          </p:nvSpPr>
          <p:spPr>
            <a:xfrm rot="16200000" flipH="1">
              <a:off x="11890264" y="454615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45" name="Oval 38"/>
            <p:cNvSpPr/>
            <p:nvPr userDrawn="1"/>
          </p:nvSpPr>
          <p:spPr>
            <a:xfrm rot="16200000" flipH="1">
              <a:off x="10894665" y="102009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46" name="Oval 39"/>
            <p:cNvSpPr/>
            <p:nvPr userDrawn="1"/>
          </p:nvSpPr>
          <p:spPr>
            <a:xfrm rot="16200000" flipH="1">
              <a:off x="11226531" y="102009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47" name="Oval 41"/>
            <p:cNvSpPr/>
            <p:nvPr userDrawn="1"/>
          </p:nvSpPr>
          <p:spPr>
            <a:xfrm rot="16200000" flipH="1">
              <a:off x="11890264" y="102009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48" name="Oval 33"/>
            <p:cNvSpPr/>
            <p:nvPr/>
          </p:nvSpPr>
          <p:spPr>
            <a:xfrm rot="16200000" flipH="1">
              <a:off x="10562798" y="1159827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49" name="Oval 34"/>
            <p:cNvSpPr/>
            <p:nvPr/>
          </p:nvSpPr>
          <p:spPr>
            <a:xfrm rot="16200000" flipH="1">
              <a:off x="10894665" y="1159827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50" name="Oval 35"/>
            <p:cNvSpPr/>
            <p:nvPr/>
          </p:nvSpPr>
          <p:spPr>
            <a:xfrm rot="16200000" flipH="1">
              <a:off x="11226531" y="1159827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51" name="Oval 38"/>
            <p:cNvSpPr/>
            <p:nvPr/>
          </p:nvSpPr>
          <p:spPr>
            <a:xfrm rot="16200000" flipH="1">
              <a:off x="10230932" y="807221"/>
              <a:ext cx="199120" cy="19912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52" name="Oval 39"/>
            <p:cNvSpPr/>
            <p:nvPr/>
          </p:nvSpPr>
          <p:spPr>
            <a:xfrm rot="16200000" flipH="1">
              <a:off x="10562798" y="807221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53" name="Oval 41"/>
            <p:cNvSpPr/>
            <p:nvPr/>
          </p:nvSpPr>
          <p:spPr>
            <a:xfrm rot="16200000" flipH="1">
              <a:off x="11226531" y="807221"/>
              <a:ext cx="199120" cy="199120"/>
            </a:xfrm>
            <a:prstGeom prst="round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</p:grpSp>
      <p:sp>
        <p:nvSpPr>
          <p:cNvPr id="73" name="TextBox 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195570" y="905510"/>
            <a:ext cx="6636385" cy="2523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j-lt"/>
              </a:rPr>
              <a:t>我们从平台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altLang="zh-CN" b="1" dirty="0">
                <a:solidFill>
                  <a:srgbClr val="C00000"/>
                </a:solidFill>
                <a:latin typeface="+mj-lt"/>
              </a:rPr>
              <a:t>Firebase/Kobiton/Testin/WeTest/UXcam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、设备（</a:t>
            </a:r>
            <a:r>
              <a:rPr lang="en-US" altLang="zh-CN" b="1" dirty="0">
                <a:solidFill>
                  <a:srgbClr val="C00000"/>
                </a:solidFill>
                <a:latin typeface="+mj-lt"/>
              </a:rPr>
              <a:t>30+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安卓机型模拟机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+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真机）、方法（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Monkey 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稳定性、兼容性、真机功能、网络场景、移动安全扫描、专家人工功能测试）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多维度评估了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 APP 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的稳定性、可用性、安全性与兼容性；同时正在补充核心链路自动化回归与弱网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异常场景矩阵，以进一步提升测试完整性。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Text Placeholder 1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7152640" y="183515"/>
            <a:ext cx="2355850" cy="64516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+mj-lt"/>
                <a:cs typeface="Liberation Sans" panose="020B0604020202020204" pitchFamily="34" charset="0"/>
              </a:rPr>
              <a:t>关于测试</a:t>
            </a:r>
            <a:endParaRPr lang="zh-CN" altLang="en-US" sz="4000" b="1" dirty="0">
              <a:solidFill>
                <a:schemeClr val="bg1"/>
              </a:solidFill>
              <a:latin typeface="+mj-lt"/>
              <a:cs typeface="Liberation Sans" panose="020B0604020202020204" pitchFamily="34" charset="0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9545" y="183515"/>
            <a:ext cx="1504950" cy="1696085"/>
          </a:xfrm>
          <a:prstGeom prst="rect">
            <a:avLst/>
          </a:prstGeom>
        </p:spPr>
      </p:pic>
      <p:sp>
        <p:nvSpPr>
          <p:cNvPr id="5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283335" y="1089025"/>
            <a:ext cx="2624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33375" y="2338705"/>
            <a:ext cx="1284605" cy="1205230"/>
          </a:xfrm>
          <a:prstGeom prst="rect">
            <a:avLst/>
          </a:prstGeom>
        </p:spPr>
      </p:pic>
      <p:sp>
        <p:nvSpPr>
          <p:cNvPr id="7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783715" y="2891790"/>
            <a:ext cx="2143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Kobiton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169545" y="3378200"/>
            <a:ext cx="2192655" cy="217297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33375" y="4822190"/>
            <a:ext cx="2103120" cy="191135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646680" y="4111625"/>
            <a:ext cx="2168525" cy="636270"/>
          </a:xfrm>
          <a:prstGeom prst="rect">
            <a:avLst/>
          </a:prstGeom>
        </p:spPr>
      </p:pic>
      <p:sp>
        <p:nvSpPr>
          <p:cNvPr id="13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2751455" y="5460365"/>
            <a:ext cx="2263775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咨询工程师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195570" y="3714115"/>
            <a:ext cx="7196455" cy="3143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Testin</a:t>
            </a:r>
            <a:r>
              <a:rPr lang="zh-CN" altLang="en-US" sz="1600" b="1" dirty="0">
                <a:solidFill>
                  <a:schemeClr val="bg1"/>
                </a:solidFill>
                <a:latin typeface="+mj-lt"/>
              </a:rPr>
              <a:t>测试数据结果：</a:t>
            </a: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https://pan.baidu.com/s/1xonvJPIa7_F-2qF7PM1vpg?pwd=xhgp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sym typeface="+mn-ea"/>
              </a:rPr>
              <a:t>WeTest</a:t>
            </a:r>
            <a:r>
              <a:rPr lang="zh-CN" altLang="en-US" sz="1600" b="1" dirty="0">
                <a:solidFill>
                  <a:schemeClr val="bg1"/>
                </a:solidFill>
                <a:latin typeface="+mj-lt"/>
                <a:sym typeface="+mn-ea"/>
              </a:rPr>
              <a:t>测试数据结果：</a:t>
            </a:r>
            <a:endParaRPr lang="zh-CN" altLang="en-US" sz="1600" b="1" dirty="0">
              <a:solidFill>
                <a:schemeClr val="bg1"/>
              </a:solidFill>
              <a:latin typeface="+mj-lt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https://pan.baidu.com/s/1bmRUOq6JvYc9o9EP5eMDYA?pwd=kniv</a:t>
            </a:r>
            <a:endParaRPr lang="en-US" altLang="zh-CN" sz="16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j-lt"/>
                <a:sym typeface="+mn-ea"/>
              </a:rPr>
              <a:t>工程师功能测试数据结果：</a:t>
            </a:r>
            <a:endParaRPr lang="zh-CN" altLang="en-US" sz="1600" b="1" dirty="0">
              <a:solidFill>
                <a:schemeClr val="bg1"/>
              </a:solidFill>
              <a:latin typeface="+mj-lt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https://pan.baidu.com/s/1KFzpW0-2VOAu7DvQ4dxs4Q?pwd=ry5c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j-lt"/>
                <a:sym typeface="+mn-ea"/>
              </a:rPr>
              <a:t>UXcam</a:t>
            </a:r>
            <a:r>
              <a:rPr lang="zh-CN" altLang="en-US" sz="1600" b="1" dirty="0">
                <a:solidFill>
                  <a:schemeClr val="bg1"/>
                </a:solidFill>
                <a:latin typeface="+mj-lt"/>
                <a:sym typeface="+mn-ea"/>
              </a:rPr>
              <a:t>测试数据结果：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https://pan.baidu.com/s/1ZBxzhDdwbbGpLR3X_xmYqQ?pwd=aff4</a:t>
            </a:r>
            <a:r>
              <a:rPr lang="en-US" altLang="zh-CN" sz="1600" b="1" dirty="0">
                <a:solidFill>
                  <a:schemeClr val="bg1"/>
                </a:solidFill>
                <a:latin typeface="+mj-lt"/>
                <a:sym typeface="+mn-ea"/>
              </a:rPr>
              <a:t> </a:t>
            </a:r>
            <a:endParaRPr lang="en-US" altLang="zh-CN" sz="1600" b="1" dirty="0">
              <a:solidFill>
                <a:schemeClr val="bg1"/>
              </a:solidFill>
              <a:latin typeface="+mj-lt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latin typeface="+mj-lt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j-lt"/>
                <a:sym typeface="+mn-ea"/>
              </a:rPr>
              <a:t> </a:t>
            </a:r>
            <a:endParaRPr lang="en-US" altLang="zh-CN" sz="1600" b="1" dirty="0">
              <a:solidFill>
                <a:schemeClr val="bg1"/>
              </a:solidFill>
              <a:latin typeface="+mj-lt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latin typeface="+mj-lt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9"/>
            <a:ext cx="6858002" cy="12192002"/>
          </a:xfrm>
          <a:prstGeom prst="rect">
            <a:avLst/>
          </a:prstGeom>
        </p:spPr>
      </p:pic>
      <p:pic>
        <p:nvPicPr>
          <p:cNvPr id="4" name="图片 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9" b="21056"/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9" name="图片 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2" y="207815"/>
            <a:ext cx="6096012" cy="6096012"/>
          </a:xfrm>
          <a:prstGeom prst="rect">
            <a:avLst/>
          </a:prstGeom>
        </p:spPr>
      </p:pic>
      <p:grpSp>
        <p:nvGrpSpPr>
          <p:cNvPr id="10" name="组合 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2571181" y="1770042"/>
            <a:ext cx="3862257" cy="1927832"/>
            <a:chOff x="2439678" y="2336673"/>
            <a:chExt cx="3862257" cy="1927832"/>
          </a:xfrm>
        </p:grpSpPr>
        <p:sp>
          <p:nvSpPr>
            <p:cNvPr id="11" name="TextBox 7"/>
            <p:cNvSpPr txBox="1"/>
            <p:nvPr/>
          </p:nvSpPr>
          <p:spPr>
            <a:xfrm>
              <a:off x="2439678" y="235345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P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3217295" y="2354176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A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3" name="TextBox 7"/>
            <p:cNvSpPr txBox="1"/>
            <p:nvPr/>
          </p:nvSpPr>
          <p:spPr>
            <a:xfrm>
              <a:off x="4084366" y="233667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R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4947730" y="237167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T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grpSp>
        <p:nvGrpSpPr>
          <p:cNvPr id="15" name="组合 1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6226858" y="1786828"/>
            <a:ext cx="3348818" cy="1911213"/>
            <a:chOff x="2439678" y="2335072"/>
            <a:chExt cx="3348818" cy="1911213"/>
          </a:xfrm>
        </p:grpSpPr>
        <p:sp>
          <p:nvSpPr>
            <p:cNvPr id="16" name="TextBox 7"/>
            <p:cNvSpPr txBox="1"/>
            <p:nvPr/>
          </p:nvSpPr>
          <p:spPr>
            <a:xfrm>
              <a:off x="2439678" y="235345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O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7" name="TextBox 7"/>
            <p:cNvSpPr txBox="1"/>
            <p:nvPr/>
          </p:nvSpPr>
          <p:spPr>
            <a:xfrm>
              <a:off x="3400991" y="2353292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N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4434291" y="2335072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E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sp>
        <p:nvSpPr>
          <p:cNvPr id="19" name="文本框 1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2759102" y="3230508"/>
            <a:ext cx="633313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Difficulty and effort of app development</a:t>
            </a:r>
            <a:endParaRPr lang="zh-CN" altLang="en-US" dirty="0">
              <a:solidFill>
                <a:schemeClr val="bg1"/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+mn-lt"/>
            </a:endParaRPr>
          </a:p>
        </p:txBody>
      </p:sp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4" cstate="print">
            <a:alphaModFix amt="70000"/>
            <a:duotone>
              <a:prstClr val="black"/>
              <a:srgbClr val="211C6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0" b="26784"/>
          <a:stretch>
            <a:fillRect/>
          </a:stretch>
        </p:blipFill>
        <p:spPr>
          <a:xfrm>
            <a:off x="7767156" y="-539935"/>
            <a:ext cx="5239778" cy="2997188"/>
          </a:xfrm>
          <a:prstGeom prst="rect">
            <a:avLst/>
          </a:prstGeom>
        </p:spPr>
      </p:pic>
      <p:pic>
        <p:nvPicPr>
          <p:cNvPr id="20" name="图片 1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4" cstate="print">
            <a:alphaModFix amt="50000"/>
            <a:duotone>
              <a:prstClr val="black"/>
              <a:srgbClr val="211C6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6" b="25901"/>
          <a:stretch>
            <a:fillRect/>
          </a:stretch>
        </p:blipFill>
        <p:spPr>
          <a:xfrm flipH="1">
            <a:off x="-520001" y="2"/>
            <a:ext cx="5177217" cy="3033322"/>
          </a:xfrm>
          <a:prstGeom prst="rect">
            <a:avLst/>
          </a:prstGeom>
        </p:spPr>
      </p:pic>
      <p:grpSp>
        <p:nvGrpSpPr>
          <p:cNvPr id="21" name="Group 1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2053425" y="1343159"/>
            <a:ext cx="45719" cy="2774424"/>
            <a:chOff x="4041059" y="1950965"/>
            <a:chExt cx="0" cy="2720096"/>
          </a:xfrm>
        </p:grpSpPr>
        <p:cxnSp>
          <p:nvCxnSpPr>
            <p:cNvPr id="22" name="Straight Connector 14"/>
            <p:cNvCxnSpPr/>
            <p:nvPr/>
          </p:nvCxnSpPr>
          <p:spPr>
            <a:xfrm flipV="1">
              <a:off x="4041059" y="1950965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5"/>
            <p:cNvCxnSpPr/>
            <p:nvPr/>
          </p:nvCxnSpPr>
          <p:spPr>
            <a:xfrm flipV="1">
              <a:off x="4041059" y="3952567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136222" y="1770042"/>
            <a:ext cx="45719" cy="1997205"/>
            <a:chOff x="5038541" y="2331965"/>
            <a:chExt cx="0" cy="1958096"/>
          </a:xfrm>
        </p:grpSpPr>
        <p:cxnSp>
          <p:nvCxnSpPr>
            <p:cNvPr id="25" name="Straight Connector 17"/>
            <p:cNvCxnSpPr/>
            <p:nvPr/>
          </p:nvCxnSpPr>
          <p:spPr>
            <a:xfrm flipV="1">
              <a:off x="5038541" y="2331965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18"/>
            <p:cNvCxnSpPr/>
            <p:nvPr/>
          </p:nvCxnSpPr>
          <p:spPr>
            <a:xfrm flipV="1">
              <a:off x="5038541" y="3952567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3656252" y="1770042"/>
            <a:ext cx="45719" cy="1997205"/>
            <a:chOff x="1746048" y="2331965"/>
            <a:chExt cx="0" cy="1958096"/>
          </a:xfrm>
        </p:grpSpPr>
        <p:cxnSp>
          <p:nvCxnSpPr>
            <p:cNvPr id="28" name="Straight Connector 20"/>
            <p:cNvCxnSpPr/>
            <p:nvPr/>
          </p:nvCxnSpPr>
          <p:spPr>
            <a:xfrm flipV="1">
              <a:off x="1746048" y="2331965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1"/>
            <p:cNvCxnSpPr/>
            <p:nvPr/>
          </p:nvCxnSpPr>
          <p:spPr>
            <a:xfrm flipV="1">
              <a:off x="1746048" y="3952567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3143371" y="694296"/>
            <a:ext cx="89193" cy="3955799"/>
            <a:chOff x="2905433" y="1371845"/>
            <a:chExt cx="0" cy="3878336"/>
          </a:xfrm>
        </p:grpSpPr>
        <p:cxnSp>
          <p:nvCxnSpPr>
            <p:cNvPr id="31" name="Straight Connector 23"/>
            <p:cNvCxnSpPr/>
            <p:nvPr/>
          </p:nvCxnSpPr>
          <p:spPr>
            <a:xfrm flipV="1">
              <a:off x="2905433" y="1371845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24"/>
            <p:cNvCxnSpPr/>
            <p:nvPr/>
          </p:nvCxnSpPr>
          <p:spPr>
            <a:xfrm flipV="1">
              <a:off x="2905433" y="3952567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9034770" y="1361163"/>
            <a:ext cx="45719" cy="2740011"/>
            <a:chOff x="4041059" y="1950965"/>
            <a:chExt cx="0" cy="2720096"/>
          </a:xfrm>
        </p:grpSpPr>
        <p:cxnSp>
          <p:nvCxnSpPr>
            <p:cNvPr id="34" name="Straight Connector 2"/>
            <p:cNvCxnSpPr/>
            <p:nvPr/>
          </p:nvCxnSpPr>
          <p:spPr>
            <a:xfrm flipV="1">
              <a:off x="4041059" y="1950965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"/>
            <p:cNvCxnSpPr/>
            <p:nvPr/>
          </p:nvCxnSpPr>
          <p:spPr>
            <a:xfrm flipV="1">
              <a:off x="4041059" y="3952567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9951973" y="1778406"/>
            <a:ext cx="45719" cy="1972432"/>
            <a:chOff x="5038541" y="2331965"/>
            <a:chExt cx="0" cy="1958096"/>
          </a:xfrm>
        </p:grpSpPr>
        <p:cxnSp>
          <p:nvCxnSpPr>
            <p:cNvPr id="37" name="Straight Connector 5"/>
            <p:cNvCxnSpPr/>
            <p:nvPr/>
          </p:nvCxnSpPr>
          <p:spPr>
            <a:xfrm flipV="1">
              <a:off x="5038541" y="2331965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6"/>
            <p:cNvCxnSpPr/>
            <p:nvPr/>
          </p:nvCxnSpPr>
          <p:spPr>
            <a:xfrm flipV="1">
              <a:off x="5038541" y="3952567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7431944" y="1778406"/>
            <a:ext cx="45719" cy="1972432"/>
            <a:chOff x="1746048" y="2331965"/>
            <a:chExt cx="0" cy="1958096"/>
          </a:xfrm>
        </p:grpSpPr>
        <p:cxnSp>
          <p:nvCxnSpPr>
            <p:cNvPr id="40" name="Straight Connector 8"/>
            <p:cNvCxnSpPr/>
            <p:nvPr/>
          </p:nvCxnSpPr>
          <p:spPr>
            <a:xfrm flipV="1">
              <a:off x="1746048" y="2331965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"/>
            <p:cNvCxnSpPr/>
            <p:nvPr/>
          </p:nvCxnSpPr>
          <p:spPr>
            <a:xfrm flipV="1">
              <a:off x="1746048" y="3952567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1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036260" y="726955"/>
            <a:ext cx="65925" cy="3906732"/>
            <a:chOff x="2905433" y="1371845"/>
            <a:chExt cx="0" cy="3878336"/>
          </a:xfrm>
        </p:grpSpPr>
        <p:cxnSp>
          <p:nvCxnSpPr>
            <p:cNvPr id="43" name="Straight Connector 11"/>
            <p:cNvCxnSpPr/>
            <p:nvPr/>
          </p:nvCxnSpPr>
          <p:spPr>
            <a:xfrm flipV="1">
              <a:off x="2905433" y="1371845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2"/>
            <p:cNvCxnSpPr/>
            <p:nvPr/>
          </p:nvCxnSpPr>
          <p:spPr>
            <a:xfrm flipV="1">
              <a:off x="2905433" y="3952567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3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128395" y="362585"/>
            <a:ext cx="2624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151765"/>
            <a:ext cx="948690" cy="1028700"/>
          </a:xfrm>
          <a:prstGeom prst="rect">
            <a:avLst/>
          </a:prstGeom>
        </p:spPr>
      </p:pic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523230" y="325120"/>
            <a:ext cx="510222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测试设备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- Pixel 10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t="1149"/>
          <a:stretch>
            <a:fillRect/>
          </a:stretch>
        </p:blipFill>
        <p:spPr>
          <a:xfrm>
            <a:off x="4383405" y="1131570"/>
            <a:ext cx="2764155" cy="5353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3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128395" y="362585"/>
            <a:ext cx="2624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279400" y="1670050"/>
            <a:ext cx="6209665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Robo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自动化测试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的结果：运行约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5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分钟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6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秒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并显示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成功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；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Robo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抓取过程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超时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5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分钟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1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秒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（基本跑满时长），共执行了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114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次操作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，覆盖 1 个 Activity，探索到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35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个屏幕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；同时系统给出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1 条建议和 1 条通知，指出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Robo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4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个屏幕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（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MainActivity-23、MainActivity-3、MainActivity-7、MainActivity-8）遇到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非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Android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界面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widget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，建议采用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Game Loop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测试以提升覆盖效果，且本次还执行了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20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次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Monkey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随机操作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用于补充探索。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151765"/>
            <a:ext cx="948690" cy="1028700"/>
          </a:xfrm>
          <a:prstGeom prst="rect">
            <a:avLst/>
          </a:prstGeom>
        </p:spPr>
      </p:pic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523230" y="325120"/>
            <a:ext cx="510222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抓取图表</a:t>
            </a:r>
            <a:endPara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530" y="1069340"/>
            <a:ext cx="3437890" cy="558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254635" y="2811780"/>
            <a:ext cx="5024120" cy="29743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内存（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RAM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）表现：总体稳定，无明显泄漏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内存快速爬升后进入平台期（约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300–450 MB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区间）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中途出现一次明显下降（类似页面切换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/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进程重建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/ GC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）之后缓慢波动，无持续线性增长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6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128395" y="362585"/>
            <a:ext cx="2624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151765"/>
            <a:ext cx="948690" cy="1028700"/>
          </a:xfrm>
          <a:prstGeom prst="rect">
            <a:avLst/>
          </a:prstGeom>
        </p:spPr>
      </p:pic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960110" y="325120"/>
            <a:ext cx="5721350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-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Performance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" y="1530350"/>
            <a:ext cx="5331460" cy="931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855" y="1530350"/>
            <a:ext cx="6621145" cy="931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0" name="矩形 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635115" y="2771775"/>
            <a:ext cx="491426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CPU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使用率：低负载，偶发尖峰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大多数时间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CPU &lt; 5%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偶尔出现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10–20%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的瞬时尖峰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尖峰分布零散，不是持续高占用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6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128395" y="362585"/>
            <a:ext cx="2624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151765"/>
            <a:ext cx="948690" cy="1028700"/>
          </a:xfrm>
          <a:prstGeom prst="rect">
            <a:avLst/>
          </a:prstGeom>
        </p:spPr>
      </p:pic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365115" y="325120"/>
            <a:ext cx="63163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-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Accessibility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0" name="图片 9" descr="概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640" y="1130935"/>
            <a:ext cx="5603240" cy="2402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8" name="图片 7" descr="触摸问题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016375"/>
            <a:ext cx="3382010" cy="2320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1" name="图片 10" descr="文本对比度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535" y="3903345"/>
            <a:ext cx="3732530" cy="2546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2" name="图片 11" descr="项目标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1020" y="3863975"/>
            <a:ext cx="3773170" cy="2585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6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128395" y="362585"/>
            <a:ext cx="2624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151765"/>
            <a:ext cx="948690" cy="1028700"/>
          </a:xfrm>
          <a:prstGeom prst="rect">
            <a:avLst/>
          </a:prstGeom>
        </p:spPr>
      </p:pic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235575" y="325120"/>
            <a:ext cx="644588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- Accessibility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5"/>
            </p:custDataLst>
          </p:nvPr>
        </p:nvGraphicFramePr>
        <p:xfrm>
          <a:off x="431165" y="1465580"/>
          <a:ext cx="11301095" cy="2608580"/>
        </p:xfrm>
        <a:graphic>
          <a:graphicData uri="http://schemas.openxmlformats.org/drawingml/2006/table">
            <a:tbl>
              <a:tblPr/>
              <a:tblGrid>
                <a:gridCol w="2203450"/>
                <a:gridCol w="2179320"/>
                <a:gridCol w="2127885"/>
                <a:gridCol w="2353945"/>
                <a:gridCol w="2436495"/>
              </a:tblGrid>
              <a:tr h="260985"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触摸目标</a:t>
                      </a:r>
                      <a:endParaRPr lang="zh-CN" altLang="en-US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概览</a:t>
                      </a:r>
                      <a:endParaRPr lang="zh-CN" altLang="en-US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实现</a:t>
                      </a:r>
                      <a:endParaRPr lang="zh-CN" altLang="en-US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文本对比度</a:t>
                      </a:r>
                      <a:endParaRPr lang="zh-CN" altLang="en-US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项目标签</a:t>
                      </a:r>
                      <a:endParaRPr lang="zh-CN" altLang="en-US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</a:tr>
              <a:tr h="2347595"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部分可点击控件触摸区域偏小（约 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36dp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），建议增至 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≥48dp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，降低误触，提升手部不灵活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精细操作弱用户的可用性（如搜索框等）</a:t>
                      </a:r>
                      <a:endParaRPr lang="zh-CN" alt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自动测试共 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 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项问题：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 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警告级、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 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不严重、提示 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；主要集中在触摸目标、低对比度、内容标签与实现等类别，便于快速定位重点</a:t>
                      </a:r>
                      <a:endParaRPr lang="zh-CN" alt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“Implementation” 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类检查 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 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项问题，表示未检测到明显实现层面的无障碍错误（结构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语义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/API 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使用等），实现维度通过</a:t>
                      </a:r>
                      <a:endParaRPr lang="zh-CN" alt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部分文字与背景对比度不足（约 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3.41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），需提升前景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背景对比以保证可读性，尤其在深色主题、弱视或强光环境下。</a:t>
                      </a:r>
                      <a:endParaRPr lang="zh-CN" alt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部分控件可能缺少读屏可用的标签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描述（如 </a:t>
                      </a: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contentDescription/</a:t>
                      </a: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语义标签），常见于纯图标按钮（如眼睛图标），需补充明确可访问名称以传达功能。</a:t>
                      </a:r>
                      <a:endParaRPr lang="zh-CN" alt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F0FA"/>
                    </a:solidFill>
                  </a:tcPr>
                </a:tc>
              </a:tr>
            </a:tbl>
          </a:graphicData>
        </a:graphic>
      </p:graphicFrame>
      <p:sp>
        <p:nvSpPr>
          <p:cNvPr id="11" name="矩形 1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366520" y="4433570"/>
            <a:ext cx="953262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测试共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28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项无障碍问题，主要是触摸目标偏小、文字对比度不足和图标控件缺少可读标签；建议将点击区域提至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≥48dp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、提升前景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背景对比，并补充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contentDescription/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语义标签以便读屏。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</a:pP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6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503045" y="431165"/>
            <a:ext cx="2143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Kobiton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960110" y="325120"/>
            <a:ext cx="5721350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Online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型号</a:t>
            </a:r>
            <a:endPara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795" y="213995"/>
            <a:ext cx="1045210" cy="1003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" y="1517015"/>
            <a:ext cx="3292475" cy="1967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990" y="1517015"/>
            <a:ext cx="3442970" cy="1967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655" y="1517015"/>
            <a:ext cx="3335655" cy="1967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95" y="3979545"/>
            <a:ext cx="3314065" cy="1945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4" name="矩形 1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501130" y="3888105"/>
            <a:ext cx="241363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1.Pixel 10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2.Picel 10 Pro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3.Pixel 6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4.Galaxy S24 Ultra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732155" y="3842385"/>
            <a:ext cx="1005332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服务端内部段（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Server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→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deviceShare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）非常快（平均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18ms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），主要延迟不在这里。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最大抖动主要出现在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Device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→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Browser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Max 6,859ms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）以及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TOTAL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Max 9,529ms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），说明存在明显长尾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偶发卡顿。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6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503045" y="431165"/>
            <a:ext cx="2143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Kobiton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499735" y="325120"/>
            <a:ext cx="653859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Online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机试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System Latency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795" y="213995"/>
            <a:ext cx="1045210" cy="1003300"/>
          </a:xfrm>
          <a:prstGeom prst="rect">
            <a:avLst/>
          </a:prstGeom>
        </p:spPr>
      </p:pic>
      <p:pic>
        <p:nvPicPr>
          <p:cNvPr id="7" name="图片 6" descr="系统延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1378585"/>
            <a:ext cx="10257155" cy="2223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5668010" y="1296670"/>
            <a:ext cx="6298565" cy="2298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绝大多数问题来自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Color Contrast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719 / 910 ≈ 79%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Content Labeling 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的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覆盖面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很大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147 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个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screen 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上有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150 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个问题（接近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每屏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1 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个）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总体问题密度：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910 / 271 ≈ 3.36 issues/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屏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6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503045" y="431165"/>
            <a:ext cx="2143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Kobiton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Online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机试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Accessibility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795" y="213995"/>
            <a:ext cx="1045210" cy="100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" y="1575435"/>
            <a:ext cx="5307965" cy="20808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1" name="矩形 1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508000" y="4366895"/>
            <a:ext cx="11204575" cy="1484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Kobiton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对我们的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Delta3D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的界面设计根据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WCAC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标准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进行评分，一共划分有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66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个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issues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实际上均被归类为颜色对比度问题。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WCAG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是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Web Content Accessibility Guidelines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（网页内容无障碍指南），是一套国际通用的无障碍标准（虽然叫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“Web”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，但移动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App/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产品设计也常拿它做依据）。它把合规程度分成不同等级，用来衡量你的界面是否对更多人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可读、可用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7143115" y="1662430"/>
            <a:ext cx="4477385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无障碍颜色对比度检查结果：文本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“good”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的前景色（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#83BB91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）与背景色（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#2D4F48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）对比度只有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4.08:1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低于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WCAG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对普通文本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AAA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要求的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 7:1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，因此该可见且可点击的元素存在可读性不足的问题，需要通过调整文字或背景颜色来提升对比度。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6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503045" y="431165"/>
            <a:ext cx="2143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Kobiton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Accessibility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对比度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795" y="213995"/>
            <a:ext cx="1045210" cy="1003300"/>
          </a:xfrm>
          <a:prstGeom prst="rect">
            <a:avLst/>
          </a:prstGeom>
        </p:spPr>
      </p:pic>
      <p:pic>
        <p:nvPicPr>
          <p:cNvPr id="9" name="图片 8" descr="pre-screenshot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" y="1414145"/>
            <a:ext cx="2257425" cy="5068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" name="图片 9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220" y="1414145"/>
            <a:ext cx="4384675" cy="257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3559175" y="275590"/>
            <a:ext cx="8399780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标准兼容测试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测试概况（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29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款机型）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4096385"/>
            <a:ext cx="9020175" cy="828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50" y="5114925"/>
            <a:ext cx="9020175" cy="1621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6" name="图片 5" descr="兼容测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095" y="1149350"/>
            <a:ext cx="5891530" cy="2801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" name="图片 9"/>
          <p:cNvPicPr/>
          <p:nvPr/>
        </p:nvPicPr>
        <p:blipFill>
          <a:blip r:embed="rId6"/>
          <a:stretch>
            <a:fillRect/>
          </a:stretch>
        </p:blipFill>
        <p:spPr>
          <a:xfrm>
            <a:off x="95250" y="-518795"/>
            <a:ext cx="1854835" cy="19799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C:/Users/YOGA/Documents/xwechat_files/wxid_245f5hea2e2812_96da/temp/RWTemp/2025-12/cf2394f9acbad420fb2753d12a778880.pngcf2394f9acbad420fb2753d12a77888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31308" b="32187"/>
          <a:stretch>
            <a:fillRect/>
          </a:stretch>
        </p:blipFill>
        <p:spPr>
          <a:xfrm>
            <a:off x="5616575" y="0"/>
            <a:ext cx="6575425" cy="2400300"/>
          </a:xfrm>
        </p:spPr>
      </p:pic>
      <p:sp>
        <p:nvSpPr>
          <p:cNvPr id="13" name="Rectangle 1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616708" y="-190"/>
            <a:ext cx="6558643" cy="2400300"/>
          </a:xfrm>
          <a:prstGeom prst="rect">
            <a:avLst/>
          </a:prstGeom>
          <a:gradFill>
            <a:gsLst>
              <a:gs pos="0">
                <a:schemeClr val="accent1">
                  <a:alpha val="57000"/>
                </a:schemeClr>
              </a:gs>
              <a:gs pos="100000">
                <a:schemeClr val="accent2"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TextBox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766055" y="430868"/>
            <a:ext cx="367284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需求与范围复杂度</a:t>
            </a:r>
            <a:endParaRPr lang="zh-CN" altLang="en-US" sz="3600" b="1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9" name="TextBox 6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5812155" y="3644900"/>
            <a:ext cx="6092825" cy="2587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功能点：</a:t>
            </a:r>
            <a:endParaRPr lang="zh-CN" altLang="en-US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账号体系：注册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/ 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登录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/ 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退出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/ 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资料编辑</a:t>
            </a:r>
            <a:endParaRPr lang="zh-CN" altLang="en-US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内容浏览：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Models / Tags 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列表、详情</a:t>
            </a:r>
            <a:endParaRPr lang="zh-CN" altLang="en-US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搜索：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Models / Tags / Posts / Users</a:t>
            </a:r>
            <a:endParaRPr lang="en-US" altLang="zh-CN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3D 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预览：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PREVIEW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（旋转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/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缩放等交互）</a:t>
            </a:r>
            <a:endParaRPr lang="zh-CN" altLang="en-US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分享发帖：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Create Post / Copy Link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Public/Followers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、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Allow download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</a:t>
            </a:r>
            <a:endParaRPr lang="zh-CN" altLang="en-US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社区互动：关注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/ 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收藏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/ 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评论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/ 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分享（含帖子内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3D 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预览）</a:t>
            </a:r>
            <a:endParaRPr lang="zh-CN" altLang="en-US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消息：私信会话、未读、刷新、切换、通知（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Push/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后台消息提醒）</a:t>
            </a:r>
            <a:endParaRPr lang="zh-CN" altLang="en-US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个人中心：头像上传、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Followers/Following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、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Collections</a:t>
            </a:r>
            <a:r>
              <a:rPr lang="zh-CN" altLang="en-US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</a:t>
            </a:r>
            <a:r>
              <a:rPr lang="en-US" altLang="zh-CN" sz="12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Model/Post)</a:t>
            </a:r>
            <a:endParaRPr lang="zh-CN" altLang="en-US" sz="12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pic>
        <p:nvPicPr>
          <p:cNvPr id="18" name="图片 17" descr="功能与需求复杂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258445"/>
            <a:ext cx="4255770" cy="6163310"/>
          </a:xfrm>
          <a:prstGeom prst="rect">
            <a:avLst/>
          </a:prstGeom>
        </p:spPr>
      </p:pic>
      <p:sp>
        <p:nvSpPr>
          <p:cNvPr id="19" name="Rectangle 54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812155" y="2561590"/>
            <a:ext cx="1333500" cy="32194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3D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模型社区</a:t>
            </a:r>
            <a:endParaRPr lang="id-ID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20" name="Rectangle 54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7322820" y="2561590"/>
            <a:ext cx="1333500" cy="32194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交互式预览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21" name="Rectangle 54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8878570" y="2561590"/>
            <a:ext cx="1115695" cy="32194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社交闭环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22" name="Rectangle 54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10216515" y="2561590"/>
            <a:ext cx="1611630" cy="32194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强依赖模块设计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23" name="Rectangle 54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812155" y="3148965"/>
            <a:ext cx="1510665" cy="32194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15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次迭代更新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5222875" y="1339850"/>
            <a:ext cx="6396355" cy="40671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我们初步对每个机型的终端详情中的每个指标：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lt"/>
              </a:rPr>
              <a:t>CPU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占用率、内存占用、缓存占用、电池温度、流量消耗、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FPS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性能数据、电量耗用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进行可视化图的信息获取（如图：一些设备各项指标可视化图的合集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部分终端数据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标准兼容测试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终端详情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95250" y="-518795"/>
            <a:ext cx="1854835" cy="19799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" y="1294765"/>
            <a:ext cx="4112260" cy="4112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705" y="4406900"/>
            <a:ext cx="5814060" cy="224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573405" y="2993390"/>
            <a:ext cx="10345420" cy="29114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在多机型测试环境下，该应用整体性能表现稳定，平均安装耗时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约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14.9 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秒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、启动耗时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1.79 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秒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CPU 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和内存占用处于较低水平，运行过程中电池温度正常、网络流量消耗极小，界面流畅度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平均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FPS 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达到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51.81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峰值可达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87.5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，说明应用对系统资源占用合理，运行流畅，对设备性能和功耗影响较小，具备良好的整体性能表现。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标准兼容测试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终端详情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95250" y="-518795"/>
            <a:ext cx="1854835" cy="197993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443865" y="1292225"/>
          <a:ext cx="11085195" cy="1150620"/>
        </p:xfrm>
        <a:graphic>
          <a:graphicData uri="http://schemas.openxmlformats.org/drawingml/2006/table">
            <a:tbl>
              <a:tblPr/>
              <a:tblGrid>
                <a:gridCol w="1263015"/>
                <a:gridCol w="1490345"/>
                <a:gridCol w="1502410"/>
                <a:gridCol w="1536700"/>
                <a:gridCol w="1405890"/>
                <a:gridCol w="1242060"/>
                <a:gridCol w="1402080"/>
                <a:gridCol w="1242695"/>
              </a:tblGrid>
              <a:tr h="287655">
                <a:tc gridSpan="8"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性能指标概况</a:t>
                      </a:r>
                      <a:endParaRPr lang="zh-CN" alt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 hMerge="1">
                  <a:tcP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7655">
                <a:tc>
                  <a:txBody>
                    <a:bodyPr/>
                    <a:p>
                      <a:pPr algn="ctr" fontAlgn="ctr"/>
                      <a:endParaRPr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安装耗时</a:t>
                      </a:r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(s)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启动耗时</a:t>
                      </a:r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(s)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CPU</a:t>
                      </a:r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占用</a:t>
                      </a:r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(%)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内存占用</a:t>
                      </a:r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(MB)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电池温度</a:t>
                      </a:r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(℃)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网络流量</a:t>
                      </a:r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(MB)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FPS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</a:tr>
              <a:tr h="287655"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平均值</a:t>
                      </a:r>
                      <a:endParaRPr lang="zh-CN" alt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14.9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1.79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13.03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206.56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28.19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0.15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51.81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7655">
                <a:tc>
                  <a:txBody>
                    <a:bodyPr/>
                    <a:p>
                      <a:pPr algn="ctr" fontAlgn="ctr"/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峰值</a:t>
                      </a:r>
                      <a:endParaRPr lang="zh-CN" alt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2.58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0.14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6.8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77.9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87.5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-14605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885825" y="4069715"/>
            <a:ext cx="10345420" cy="24009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整体性能较稳：平均安装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14.9s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、启动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1.79s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CPU 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平均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13.03%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、内存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206.56MB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，流量仅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153.15KB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、温度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28.19</a:t>
            </a:r>
            <a:r>
              <a:rPr lang="en-US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℃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；但机型差异明显，安装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2.58s–24.97s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、启动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0.14s–5.85s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，需重点关注最慢机型的安装与冷启动体验。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标准兼容测试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性能报告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95250" y="-518795"/>
            <a:ext cx="1854835" cy="1979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" y="977900"/>
            <a:ext cx="9625965" cy="293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-14605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320790" y="1851660"/>
            <a:ext cx="5513705" cy="30499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整体分布较稳定：安装耗时多数在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9.99–14.97s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，少部分机型慢到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19.97–24.98s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；启动多数在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0–2.34s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，少量延长至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4.69–5.86s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。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CPU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主要在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9.51–19%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，内存集中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228–285MB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；流量多在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174–218KB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，温度集中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**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26.01–32.51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℃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，总体正常但需关注安装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启动的长尾慢机型。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标准兼容测试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性能报告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95250" y="-518795"/>
            <a:ext cx="1854835" cy="1979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1294765"/>
            <a:ext cx="5760720" cy="2782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5" y="3990340"/>
            <a:ext cx="5761355" cy="1407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-14605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320790" y="948690"/>
            <a:ext cx="5513705" cy="30499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问题：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当前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APK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存在明确的安全风险点，属于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需要尽快修复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的状态，风险主要来自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Manifest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不安全配置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组件对外暴露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UDP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端口与明文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HTTP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传输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，并伴随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第三方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SDK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版本老旧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的潜在漏洞风险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6596380" y="319405"/>
            <a:ext cx="4999990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移动应用安全扫描测试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46050" y="-433070"/>
            <a:ext cx="1537970" cy="1614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" y="993140"/>
            <a:ext cx="6114415" cy="2869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1" name="矩形 1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425450" y="3862705"/>
            <a:ext cx="5513705" cy="28365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建议：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优先级最高先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关掉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debuggable/allowBackup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收口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exported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组件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清理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替换业务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HTTP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为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HTTPS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；随后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评估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UDP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端口调用必要性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并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升级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Okio/retrofit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995" y="3958590"/>
            <a:ext cx="5962650" cy="27089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-14605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702425" y="2248535"/>
            <a:ext cx="5221605" cy="27082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以黑盒测试为主，结合等价类划分与边界值分析设计用例，并按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2025/12/14–2025/12/21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的计划完成需求分析、设计、执行与总结；环境为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Windows11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笔记本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+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小米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K80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真机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9498965" y="255905"/>
            <a:ext cx="203390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226695" y="138430"/>
            <a:ext cx="27755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咨询工程师</a:t>
            </a:r>
            <a:endParaRPr lang="en-US" altLang="zh-CN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" y="1508760"/>
            <a:ext cx="6124575" cy="4248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-14605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2" name="矩形 7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558280" y="1901190"/>
            <a:ext cx="5221605" cy="27082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共执行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92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条用例，各模块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全部通过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（注册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8/8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、登录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7/7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、主页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17/17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、社区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24/24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、消息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15/15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、个人中心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21/21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），总体通过率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100%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，结论是功能完整、交互逻辑正确、异常输入提示合理，建议后续补充性能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安全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兼容性测试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9498965" y="255905"/>
            <a:ext cx="203390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TextBox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226695" y="138430"/>
            <a:ext cx="27755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咨询工程师</a:t>
            </a:r>
            <a:endParaRPr lang="en-US" altLang="zh-CN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1008380"/>
            <a:ext cx="5045075" cy="2355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" y="3473450"/>
            <a:ext cx="5045710" cy="2343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真机测试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页面流转图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4455" y="62865"/>
            <a:ext cx="2555875" cy="681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" y="1207770"/>
            <a:ext cx="3864610" cy="2061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790" y="1207135"/>
            <a:ext cx="3864610" cy="2061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95" y="3733165"/>
            <a:ext cx="5173980" cy="2744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0390" y="1207770"/>
            <a:ext cx="3883660" cy="2069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7" name="矩形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5839460" y="3611245"/>
            <a:ext cx="5885180" cy="2787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从启动后用户主要进入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MainActivity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，但大量用户很快退出；同时我们能看到一条清晰的核心链路会收敛到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Home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→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Asset_Detail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→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Stream_Preview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，说明这里可能是关键转化路径；另外还有一些零散分支和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unknown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事件，建议优先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排查早期退出原因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并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补齐埋点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真机测试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界面点击热力图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4455" y="62865"/>
            <a:ext cx="2555875" cy="6813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" y="586740"/>
            <a:ext cx="2884805" cy="5786120"/>
          </a:xfrm>
          <a:prstGeom prst="rect">
            <a:avLst/>
          </a:prstGeom>
        </p:spPr>
      </p:pic>
      <p:pic>
        <p:nvPicPr>
          <p:cNvPr id="17" name="图片占位符 16" descr="C:/Users/YOGA/Documents/xwechat_files/wxid_245f5hea2e2812_96da/temp/InputTemp/36cdb25a-f94e-4875-8e51-d8773c5a3fe2.png36cdb25a-f94e-4875-8e51-d8773c5a3fe2"/>
          <p:cNvPicPr>
            <a:picLocks noGrp="1" noChangeAspect="1"/>
          </p:cNvPicPr>
          <p:nvPr/>
        </p:nvPicPr>
        <p:blipFill>
          <a:blip r:embed="rId5"/>
          <a:srcRect r="16137"/>
          <a:stretch>
            <a:fillRect/>
          </a:stretch>
        </p:blipFill>
        <p:spPr>
          <a:xfrm>
            <a:off x="492334" y="991908"/>
            <a:ext cx="2148421" cy="4686224"/>
          </a:xfrm>
          <a:custGeom>
            <a:avLst/>
            <a:gdLst>
              <a:gd name="connsiteX0" fmla="*/ 201114 w 2148421"/>
              <a:gd name="connsiteY0" fmla="*/ 0 h 4686224"/>
              <a:gd name="connsiteX1" fmla="*/ 476521 w 2148421"/>
              <a:gd name="connsiteY1" fmla="*/ 0 h 4686224"/>
              <a:gd name="connsiteX2" fmla="*/ 476521 w 2148421"/>
              <a:gd name="connsiteY2" fmla="*/ 80385 h 4686224"/>
              <a:gd name="connsiteX3" fmla="*/ 568010 w 2148421"/>
              <a:gd name="connsiteY3" fmla="*/ 172248 h 4686224"/>
              <a:gd name="connsiteX4" fmla="*/ 1577690 w 2148421"/>
              <a:gd name="connsiteY4" fmla="*/ 172248 h 4686224"/>
              <a:gd name="connsiteX5" fmla="*/ 1669179 w 2148421"/>
              <a:gd name="connsiteY5" fmla="*/ 80385 h 4686224"/>
              <a:gd name="connsiteX6" fmla="*/ 1669179 w 2148421"/>
              <a:gd name="connsiteY6" fmla="*/ 0 h 4686224"/>
              <a:gd name="connsiteX7" fmla="*/ 1947308 w 2148421"/>
              <a:gd name="connsiteY7" fmla="*/ 0 h 4686224"/>
              <a:gd name="connsiteX8" fmla="*/ 2148421 w 2148421"/>
              <a:gd name="connsiteY8" fmla="*/ 201935 h 4686224"/>
              <a:gd name="connsiteX9" fmla="*/ 2148421 w 2148421"/>
              <a:gd name="connsiteY9" fmla="*/ 4484290 h 4686224"/>
              <a:gd name="connsiteX10" fmla="*/ 1947308 w 2148421"/>
              <a:gd name="connsiteY10" fmla="*/ 4686224 h 4686224"/>
              <a:gd name="connsiteX11" fmla="*/ 201114 w 2148421"/>
              <a:gd name="connsiteY11" fmla="*/ 4686224 h 4686224"/>
              <a:gd name="connsiteX12" fmla="*/ 0 w 2148421"/>
              <a:gd name="connsiteY12" fmla="*/ 4484290 h 4686224"/>
              <a:gd name="connsiteX13" fmla="*/ 0 w 2148421"/>
              <a:gd name="connsiteY13" fmla="*/ 201935 h 4686224"/>
              <a:gd name="connsiteX14" fmla="*/ 201114 w 2148421"/>
              <a:gd name="connsiteY14" fmla="*/ 0 h 46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8421" h="4686224">
                <a:moveTo>
                  <a:pt x="201114" y="0"/>
                </a:moveTo>
                <a:lnTo>
                  <a:pt x="476521" y="0"/>
                </a:lnTo>
                <a:lnTo>
                  <a:pt x="476521" y="80385"/>
                </a:lnTo>
                <a:cubicBezTo>
                  <a:pt x="476521" y="131119"/>
                  <a:pt x="517482" y="172248"/>
                  <a:pt x="568010" y="172248"/>
                </a:cubicBezTo>
                <a:lnTo>
                  <a:pt x="1577690" y="172248"/>
                </a:lnTo>
                <a:cubicBezTo>
                  <a:pt x="1628218" y="172248"/>
                  <a:pt x="1669179" y="131119"/>
                  <a:pt x="1669179" y="80385"/>
                </a:cubicBezTo>
                <a:lnTo>
                  <a:pt x="1669179" y="0"/>
                </a:lnTo>
                <a:lnTo>
                  <a:pt x="1947308" y="0"/>
                </a:lnTo>
                <a:cubicBezTo>
                  <a:pt x="2058379" y="0"/>
                  <a:pt x="2148421" y="90410"/>
                  <a:pt x="2148421" y="201935"/>
                </a:cubicBezTo>
                <a:lnTo>
                  <a:pt x="2148421" y="4484290"/>
                </a:lnTo>
                <a:cubicBezTo>
                  <a:pt x="2148421" y="4595816"/>
                  <a:pt x="2058379" y="4686224"/>
                  <a:pt x="1947308" y="4686224"/>
                </a:cubicBezTo>
                <a:lnTo>
                  <a:pt x="201114" y="4686224"/>
                </a:lnTo>
                <a:cubicBezTo>
                  <a:pt x="90042" y="4686224"/>
                  <a:pt x="0" y="4595816"/>
                  <a:pt x="0" y="4484290"/>
                </a:cubicBezTo>
                <a:lnTo>
                  <a:pt x="0" y="201935"/>
                </a:lnTo>
                <a:cubicBezTo>
                  <a:pt x="0" y="90410"/>
                  <a:pt x="90042" y="0"/>
                  <a:pt x="201114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810" y="621030"/>
            <a:ext cx="2884805" cy="5786120"/>
          </a:xfrm>
          <a:prstGeom prst="rect">
            <a:avLst/>
          </a:prstGeom>
        </p:spPr>
      </p:pic>
      <p:pic>
        <p:nvPicPr>
          <p:cNvPr id="14" name="图片占位符 16" descr="C:/Users/YOGA/Documents/xwechat_files/wxid_245f5hea2e2812_96da/temp/InputTemp/b736fede-6854-4db9-a09b-c4acea953fc6.pngb736fede-6854-4db9-a09b-c4acea953fc6"/>
          <p:cNvPicPr>
            <a:picLocks noGrp="1" noChangeAspect="1"/>
          </p:cNvPicPr>
          <p:nvPr/>
        </p:nvPicPr>
        <p:blipFill>
          <a:blip r:embed="rId6"/>
          <a:srcRect l="7766" r="6867"/>
          <a:stretch>
            <a:fillRect/>
          </a:stretch>
        </p:blipFill>
        <p:spPr>
          <a:xfrm>
            <a:off x="3616534" y="991908"/>
            <a:ext cx="2148421" cy="4686224"/>
          </a:xfrm>
          <a:custGeom>
            <a:avLst/>
            <a:gdLst>
              <a:gd name="connsiteX0" fmla="*/ 201114 w 2148421"/>
              <a:gd name="connsiteY0" fmla="*/ 0 h 4686224"/>
              <a:gd name="connsiteX1" fmla="*/ 476521 w 2148421"/>
              <a:gd name="connsiteY1" fmla="*/ 0 h 4686224"/>
              <a:gd name="connsiteX2" fmla="*/ 476521 w 2148421"/>
              <a:gd name="connsiteY2" fmla="*/ 80385 h 4686224"/>
              <a:gd name="connsiteX3" fmla="*/ 568010 w 2148421"/>
              <a:gd name="connsiteY3" fmla="*/ 172248 h 4686224"/>
              <a:gd name="connsiteX4" fmla="*/ 1577690 w 2148421"/>
              <a:gd name="connsiteY4" fmla="*/ 172248 h 4686224"/>
              <a:gd name="connsiteX5" fmla="*/ 1669179 w 2148421"/>
              <a:gd name="connsiteY5" fmla="*/ 80385 h 4686224"/>
              <a:gd name="connsiteX6" fmla="*/ 1669179 w 2148421"/>
              <a:gd name="connsiteY6" fmla="*/ 0 h 4686224"/>
              <a:gd name="connsiteX7" fmla="*/ 1947308 w 2148421"/>
              <a:gd name="connsiteY7" fmla="*/ 0 h 4686224"/>
              <a:gd name="connsiteX8" fmla="*/ 2148421 w 2148421"/>
              <a:gd name="connsiteY8" fmla="*/ 201935 h 4686224"/>
              <a:gd name="connsiteX9" fmla="*/ 2148421 w 2148421"/>
              <a:gd name="connsiteY9" fmla="*/ 4484290 h 4686224"/>
              <a:gd name="connsiteX10" fmla="*/ 1947308 w 2148421"/>
              <a:gd name="connsiteY10" fmla="*/ 4686224 h 4686224"/>
              <a:gd name="connsiteX11" fmla="*/ 201114 w 2148421"/>
              <a:gd name="connsiteY11" fmla="*/ 4686224 h 4686224"/>
              <a:gd name="connsiteX12" fmla="*/ 0 w 2148421"/>
              <a:gd name="connsiteY12" fmla="*/ 4484290 h 4686224"/>
              <a:gd name="connsiteX13" fmla="*/ 0 w 2148421"/>
              <a:gd name="connsiteY13" fmla="*/ 201935 h 4686224"/>
              <a:gd name="connsiteX14" fmla="*/ 201114 w 2148421"/>
              <a:gd name="connsiteY14" fmla="*/ 0 h 46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8421" h="4686224">
                <a:moveTo>
                  <a:pt x="201114" y="0"/>
                </a:moveTo>
                <a:lnTo>
                  <a:pt x="476521" y="0"/>
                </a:lnTo>
                <a:lnTo>
                  <a:pt x="476521" y="80385"/>
                </a:lnTo>
                <a:cubicBezTo>
                  <a:pt x="476521" y="131119"/>
                  <a:pt x="517482" y="172248"/>
                  <a:pt x="568010" y="172248"/>
                </a:cubicBezTo>
                <a:lnTo>
                  <a:pt x="1577690" y="172248"/>
                </a:lnTo>
                <a:cubicBezTo>
                  <a:pt x="1628218" y="172248"/>
                  <a:pt x="1669179" y="131119"/>
                  <a:pt x="1669179" y="80385"/>
                </a:cubicBezTo>
                <a:lnTo>
                  <a:pt x="1669179" y="0"/>
                </a:lnTo>
                <a:lnTo>
                  <a:pt x="1947308" y="0"/>
                </a:lnTo>
                <a:cubicBezTo>
                  <a:pt x="2058379" y="0"/>
                  <a:pt x="2148421" y="90410"/>
                  <a:pt x="2148421" y="201935"/>
                </a:cubicBezTo>
                <a:lnTo>
                  <a:pt x="2148421" y="4484290"/>
                </a:lnTo>
                <a:cubicBezTo>
                  <a:pt x="2148421" y="4595816"/>
                  <a:pt x="2058379" y="4686224"/>
                  <a:pt x="1947308" y="4686224"/>
                </a:cubicBezTo>
                <a:lnTo>
                  <a:pt x="201114" y="4686224"/>
                </a:lnTo>
                <a:cubicBezTo>
                  <a:pt x="90042" y="4686224"/>
                  <a:pt x="0" y="4595816"/>
                  <a:pt x="0" y="4484290"/>
                </a:cubicBezTo>
                <a:lnTo>
                  <a:pt x="0" y="201935"/>
                </a:lnTo>
                <a:cubicBezTo>
                  <a:pt x="0" y="90410"/>
                  <a:pt x="90042" y="0"/>
                  <a:pt x="201114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010" y="621030"/>
            <a:ext cx="2884805" cy="5786120"/>
          </a:xfrm>
          <a:prstGeom prst="rect">
            <a:avLst/>
          </a:prstGeom>
        </p:spPr>
      </p:pic>
      <p:pic>
        <p:nvPicPr>
          <p:cNvPr id="16" name="图片占位符 16" descr="C:/Users/YOGA/Documents/xwechat_files/wxid_245f5hea2e2812_96da/temp/InputTemp/4b8eda55-c223-40c5-9353-7a8be7a39c50.png4b8eda55-c223-40c5-9353-7a8be7a39c50"/>
          <p:cNvPicPr>
            <a:picLocks noGrp="1" noChangeAspect="1"/>
          </p:cNvPicPr>
          <p:nvPr/>
        </p:nvPicPr>
        <p:blipFill>
          <a:blip r:embed="rId7"/>
          <a:srcRect r="17736"/>
          <a:stretch>
            <a:fillRect/>
          </a:stretch>
        </p:blipFill>
        <p:spPr>
          <a:xfrm>
            <a:off x="6740734" y="991908"/>
            <a:ext cx="2148421" cy="4686224"/>
          </a:xfrm>
          <a:custGeom>
            <a:avLst/>
            <a:gdLst>
              <a:gd name="connsiteX0" fmla="*/ 201114 w 2148421"/>
              <a:gd name="connsiteY0" fmla="*/ 0 h 4686224"/>
              <a:gd name="connsiteX1" fmla="*/ 476521 w 2148421"/>
              <a:gd name="connsiteY1" fmla="*/ 0 h 4686224"/>
              <a:gd name="connsiteX2" fmla="*/ 476521 w 2148421"/>
              <a:gd name="connsiteY2" fmla="*/ 80385 h 4686224"/>
              <a:gd name="connsiteX3" fmla="*/ 568010 w 2148421"/>
              <a:gd name="connsiteY3" fmla="*/ 172248 h 4686224"/>
              <a:gd name="connsiteX4" fmla="*/ 1577690 w 2148421"/>
              <a:gd name="connsiteY4" fmla="*/ 172248 h 4686224"/>
              <a:gd name="connsiteX5" fmla="*/ 1669179 w 2148421"/>
              <a:gd name="connsiteY5" fmla="*/ 80385 h 4686224"/>
              <a:gd name="connsiteX6" fmla="*/ 1669179 w 2148421"/>
              <a:gd name="connsiteY6" fmla="*/ 0 h 4686224"/>
              <a:gd name="connsiteX7" fmla="*/ 1947308 w 2148421"/>
              <a:gd name="connsiteY7" fmla="*/ 0 h 4686224"/>
              <a:gd name="connsiteX8" fmla="*/ 2148421 w 2148421"/>
              <a:gd name="connsiteY8" fmla="*/ 201935 h 4686224"/>
              <a:gd name="connsiteX9" fmla="*/ 2148421 w 2148421"/>
              <a:gd name="connsiteY9" fmla="*/ 4484290 h 4686224"/>
              <a:gd name="connsiteX10" fmla="*/ 1947308 w 2148421"/>
              <a:gd name="connsiteY10" fmla="*/ 4686224 h 4686224"/>
              <a:gd name="connsiteX11" fmla="*/ 201114 w 2148421"/>
              <a:gd name="connsiteY11" fmla="*/ 4686224 h 4686224"/>
              <a:gd name="connsiteX12" fmla="*/ 0 w 2148421"/>
              <a:gd name="connsiteY12" fmla="*/ 4484290 h 4686224"/>
              <a:gd name="connsiteX13" fmla="*/ 0 w 2148421"/>
              <a:gd name="connsiteY13" fmla="*/ 201935 h 4686224"/>
              <a:gd name="connsiteX14" fmla="*/ 201114 w 2148421"/>
              <a:gd name="connsiteY14" fmla="*/ 0 h 46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8421" h="4686224">
                <a:moveTo>
                  <a:pt x="201114" y="0"/>
                </a:moveTo>
                <a:lnTo>
                  <a:pt x="476521" y="0"/>
                </a:lnTo>
                <a:lnTo>
                  <a:pt x="476521" y="80385"/>
                </a:lnTo>
                <a:cubicBezTo>
                  <a:pt x="476521" y="131119"/>
                  <a:pt x="517482" y="172248"/>
                  <a:pt x="568010" y="172248"/>
                </a:cubicBezTo>
                <a:lnTo>
                  <a:pt x="1577690" y="172248"/>
                </a:lnTo>
                <a:cubicBezTo>
                  <a:pt x="1628218" y="172248"/>
                  <a:pt x="1669179" y="131119"/>
                  <a:pt x="1669179" y="80385"/>
                </a:cubicBezTo>
                <a:lnTo>
                  <a:pt x="1669179" y="0"/>
                </a:lnTo>
                <a:lnTo>
                  <a:pt x="1947308" y="0"/>
                </a:lnTo>
                <a:cubicBezTo>
                  <a:pt x="2058379" y="0"/>
                  <a:pt x="2148421" y="90410"/>
                  <a:pt x="2148421" y="201935"/>
                </a:cubicBezTo>
                <a:lnTo>
                  <a:pt x="2148421" y="4484290"/>
                </a:lnTo>
                <a:cubicBezTo>
                  <a:pt x="2148421" y="4595816"/>
                  <a:pt x="2058379" y="4686224"/>
                  <a:pt x="1947308" y="4686224"/>
                </a:cubicBezTo>
                <a:lnTo>
                  <a:pt x="201114" y="4686224"/>
                </a:lnTo>
                <a:cubicBezTo>
                  <a:pt x="90042" y="4686224"/>
                  <a:pt x="0" y="4595816"/>
                  <a:pt x="0" y="4484290"/>
                </a:cubicBezTo>
                <a:lnTo>
                  <a:pt x="0" y="201935"/>
                </a:lnTo>
                <a:cubicBezTo>
                  <a:pt x="0" y="90410"/>
                  <a:pt x="90042" y="0"/>
                  <a:pt x="201114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760" y="678180"/>
            <a:ext cx="2884805" cy="5786120"/>
          </a:xfrm>
          <a:prstGeom prst="rect">
            <a:avLst/>
          </a:prstGeom>
        </p:spPr>
      </p:pic>
      <p:pic>
        <p:nvPicPr>
          <p:cNvPr id="19" name="图片占位符 16" descr="C:/Users/YOGA/Documents/xwechat_files/wxid_245f5hea2e2812_96da/temp/InputTemp/98613a16-f117-4087-98a9-13922d885bb5.png98613a16-f117-4087-98a9-13922d885bb5"/>
          <p:cNvPicPr>
            <a:picLocks noGrp="1" noChangeAspect="1"/>
          </p:cNvPicPr>
          <p:nvPr/>
        </p:nvPicPr>
        <p:blipFill>
          <a:blip r:embed="rId8"/>
          <a:srcRect l="5676" r="14268"/>
          <a:stretch>
            <a:fillRect/>
          </a:stretch>
        </p:blipFill>
        <p:spPr>
          <a:xfrm>
            <a:off x="9566484" y="1049058"/>
            <a:ext cx="2148421" cy="4686224"/>
          </a:xfrm>
          <a:custGeom>
            <a:avLst/>
            <a:gdLst>
              <a:gd name="connsiteX0" fmla="*/ 201114 w 2148421"/>
              <a:gd name="connsiteY0" fmla="*/ 0 h 4686224"/>
              <a:gd name="connsiteX1" fmla="*/ 476521 w 2148421"/>
              <a:gd name="connsiteY1" fmla="*/ 0 h 4686224"/>
              <a:gd name="connsiteX2" fmla="*/ 476521 w 2148421"/>
              <a:gd name="connsiteY2" fmla="*/ 80385 h 4686224"/>
              <a:gd name="connsiteX3" fmla="*/ 568010 w 2148421"/>
              <a:gd name="connsiteY3" fmla="*/ 172248 h 4686224"/>
              <a:gd name="connsiteX4" fmla="*/ 1577690 w 2148421"/>
              <a:gd name="connsiteY4" fmla="*/ 172248 h 4686224"/>
              <a:gd name="connsiteX5" fmla="*/ 1669179 w 2148421"/>
              <a:gd name="connsiteY5" fmla="*/ 80385 h 4686224"/>
              <a:gd name="connsiteX6" fmla="*/ 1669179 w 2148421"/>
              <a:gd name="connsiteY6" fmla="*/ 0 h 4686224"/>
              <a:gd name="connsiteX7" fmla="*/ 1947308 w 2148421"/>
              <a:gd name="connsiteY7" fmla="*/ 0 h 4686224"/>
              <a:gd name="connsiteX8" fmla="*/ 2148421 w 2148421"/>
              <a:gd name="connsiteY8" fmla="*/ 201935 h 4686224"/>
              <a:gd name="connsiteX9" fmla="*/ 2148421 w 2148421"/>
              <a:gd name="connsiteY9" fmla="*/ 4484290 h 4686224"/>
              <a:gd name="connsiteX10" fmla="*/ 1947308 w 2148421"/>
              <a:gd name="connsiteY10" fmla="*/ 4686224 h 4686224"/>
              <a:gd name="connsiteX11" fmla="*/ 201114 w 2148421"/>
              <a:gd name="connsiteY11" fmla="*/ 4686224 h 4686224"/>
              <a:gd name="connsiteX12" fmla="*/ 0 w 2148421"/>
              <a:gd name="connsiteY12" fmla="*/ 4484290 h 4686224"/>
              <a:gd name="connsiteX13" fmla="*/ 0 w 2148421"/>
              <a:gd name="connsiteY13" fmla="*/ 201935 h 4686224"/>
              <a:gd name="connsiteX14" fmla="*/ 201114 w 2148421"/>
              <a:gd name="connsiteY14" fmla="*/ 0 h 46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8421" h="4686224">
                <a:moveTo>
                  <a:pt x="201114" y="0"/>
                </a:moveTo>
                <a:lnTo>
                  <a:pt x="476521" y="0"/>
                </a:lnTo>
                <a:lnTo>
                  <a:pt x="476521" y="80385"/>
                </a:lnTo>
                <a:cubicBezTo>
                  <a:pt x="476521" y="131119"/>
                  <a:pt x="517482" y="172248"/>
                  <a:pt x="568010" y="172248"/>
                </a:cubicBezTo>
                <a:lnTo>
                  <a:pt x="1577690" y="172248"/>
                </a:lnTo>
                <a:cubicBezTo>
                  <a:pt x="1628218" y="172248"/>
                  <a:pt x="1669179" y="131119"/>
                  <a:pt x="1669179" y="80385"/>
                </a:cubicBezTo>
                <a:lnTo>
                  <a:pt x="1669179" y="0"/>
                </a:lnTo>
                <a:lnTo>
                  <a:pt x="1947308" y="0"/>
                </a:lnTo>
                <a:cubicBezTo>
                  <a:pt x="2058379" y="0"/>
                  <a:pt x="2148421" y="90410"/>
                  <a:pt x="2148421" y="201935"/>
                </a:cubicBezTo>
                <a:lnTo>
                  <a:pt x="2148421" y="4484290"/>
                </a:lnTo>
                <a:cubicBezTo>
                  <a:pt x="2148421" y="4595816"/>
                  <a:pt x="2058379" y="4686224"/>
                  <a:pt x="1947308" y="4686224"/>
                </a:cubicBezTo>
                <a:lnTo>
                  <a:pt x="201114" y="4686224"/>
                </a:lnTo>
                <a:cubicBezTo>
                  <a:pt x="90042" y="4686224"/>
                  <a:pt x="0" y="4595816"/>
                  <a:pt x="0" y="4484290"/>
                </a:cubicBezTo>
                <a:lnTo>
                  <a:pt x="0" y="201935"/>
                </a:lnTo>
                <a:cubicBezTo>
                  <a:pt x="0" y="90410"/>
                  <a:pt x="90042" y="0"/>
                  <a:pt x="201114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真机测试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页面浏览数据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4455" y="62865"/>
            <a:ext cx="2555875" cy="681355"/>
          </a:xfrm>
          <a:prstGeom prst="rect">
            <a:avLst/>
          </a:prstGeom>
        </p:spPr>
      </p:pic>
      <p:sp>
        <p:nvSpPr>
          <p:cNvPr id="17" name="矩形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4316730" y="5520690"/>
            <a:ext cx="2738755" cy="5708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页面流转图的数据补充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544830" y="1247013"/>
          <a:ext cx="10972800" cy="4093210"/>
        </p:xfrm>
        <a:graphic>
          <a:graphicData uri="http://schemas.openxmlformats.org/drawingml/2006/table">
            <a:tbl>
              <a:tblPr/>
              <a:tblGrid>
                <a:gridCol w="1254125"/>
                <a:gridCol w="859155"/>
                <a:gridCol w="1437640"/>
                <a:gridCol w="784225"/>
                <a:gridCol w="1334770"/>
                <a:gridCol w="958850"/>
                <a:gridCol w="976630"/>
                <a:gridCol w="843915"/>
                <a:gridCol w="752475"/>
                <a:gridCol w="672465"/>
                <a:gridCol w="1098550"/>
              </a:tblGrid>
              <a:tr h="331470"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Screen name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Visit count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Avg. visit duration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User count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Avg. time per user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Rage tap rate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App quit rate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Crash count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Crash rate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UI Freeze count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1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UI Freeze rate</a:t>
                      </a:r>
                      <a:endParaRPr lang="en-US" altLang="zh-CN" sz="11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Home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02:55 min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7.14E-02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0815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Community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03:11 min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Asset_Detail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04:28 min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Profile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02:53 min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2.50E-01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0815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Stream_Preview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37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07:22 min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2.50E-01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8.33E-02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Post_Detail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0815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MainActivity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03:36 min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32:20 min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1.11E-01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8.89E-01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unknown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0.00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0815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Chat_List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Login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02:22 min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2.0E1%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0815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Chat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Publish_Post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33147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Profile_Saved_Assets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Upload_Asset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33147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Profile_Plan_Settings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33147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Profile_Saved_Posts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Profile_Following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0815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Profile_Downloads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4FB"/>
                    </a:solidFill>
                  </a:tcPr>
                </a:tc>
              </a:tr>
              <a:tr h="17145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Profile_Followers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 sec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EF4F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92" marR="3492" marT="349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EF4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C:/Users/YOGA/Documents/xwechat_files/wxid_245f5hea2e2812_96da/temp/RWTemp/2025-12/cf2394f9acbad420fb2753d12a778880.pngcf2394f9acbad420fb2753d12a778880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7236" r="13877"/>
          <a:stretch>
            <a:fillRect/>
          </a:stretch>
        </p:blipFill>
        <p:spPr>
          <a:xfrm>
            <a:off x="7670158" y="1125929"/>
            <a:ext cx="4521842" cy="5732071"/>
          </a:xfrm>
        </p:spPr>
      </p:pic>
      <p:sp>
        <p:nvSpPr>
          <p:cNvPr id="50" name="Freeform: Shape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7670165" y="1111323"/>
            <a:ext cx="4514850" cy="5732072"/>
          </a:xfrm>
          <a:custGeom>
            <a:avLst/>
            <a:gdLst>
              <a:gd name="connsiteX0" fmla="*/ 6908588 w 7223760"/>
              <a:gd name="connsiteY0" fmla="*/ 0 h 9171315"/>
              <a:gd name="connsiteX1" fmla="*/ 7223760 w 7223760"/>
              <a:gd name="connsiteY1" fmla="*/ 7970 h 9171315"/>
              <a:gd name="connsiteX2" fmla="*/ 7223760 w 7223760"/>
              <a:gd name="connsiteY2" fmla="*/ 9171315 h 9171315"/>
              <a:gd name="connsiteX3" fmla="*/ 381086 w 7223760"/>
              <a:gd name="connsiteY3" fmla="*/ 9171315 h 9171315"/>
              <a:gd name="connsiteX4" fmla="*/ 310597 w 7223760"/>
              <a:gd name="connsiteY4" fmla="*/ 8962989 h 9171315"/>
              <a:gd name="connsiteX5" fmla="*/ 0 w 7223760"/>
              <a:gd name="connsiteY5" fmla="*/ 6908587 h 9171315"/>
              <a:gd name="connsiteX6" fmla="*/ 6908588 w 7223760"/>
              <a:gd name="connsiteY6" fmla="*/ 0 h 917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3760" h="9171315">
                <a:moveTo>
                  <a:pt x="6908588" y="0"/>
                </a:moveTo>
                <a:lnTo>
                  <a:pt x="7223760" y="7970"/>
                </a:lnTo>
                <a:lnTo>
                  <a:pt x="7223760" y="9171315"/>
                </a:lnTo>
                <a:lnTo>
                  <a:pt x="381086" y="9171315"/>
                </a:lnTo>
                <a:lnTo>
                  <a:pt x="310597" y="8962989"/>
                </a:lnTo>
                <a:cubicBezTo>
                  <a:pt x="108741" y="8314004"/>
                  <a:pt x="0" y="7623995"/>
                  <a:pt x="0" y="6908587"/>
                </a:cubicBezTo>
                <a:cubicBezTo>
                  <a:pt x="0" y="3093080"/>
                  <a:pt x="3093080" y="0"/>
                  <a:pt x="690858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6">
                  <a:alpha val="6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7960" y="377825"/>
            <a:ext cx="4671695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跨端</a:t>
            </a:r>
            <a:endParaRPr lang="en-US" sz="3375" dirty="0">
              <a:solidFill>
                <a:srgbClr val="5357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1951355"/>
            <a:ext cx="5528945" cy="3120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" y="1243965"/>
            <a:ext cx="2357755" cy="5255260"/>
          </a:xfrm>
          <a:prstGeom prst="round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r="21502"/>
          <a:stretch>
            <a:fillRect/>
          </a:stretch>
        </p:blipFill>
        <p:spPr>
          <a:xfrm>
            <a:off x="187960" y="711200"/>
            <a:ext cx="3262630" cy="6348095"/>
          </a:xfrm>
          <a:prstGeom prst="rect">
            <a:avLst/>
          </a:prstGeom>
          <a:effectLst/>
        </p:spPr>
      </p:pic>
      <p:pic>
        <p:nvPicPr>
          <p:cNvPr id="7" name="image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205" y="1692910"/>
            <a:ext cx="5986145" cy="51206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2" name="Group 4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4102567" y="578405"/>
            <a:ext cx="5103495" cy="610870"/>
            <a:chOff x="13932197" y="3321908"/>
            <a:chExt cx="6681904" cy="799800"/>
          </a:xfrm>
        </p:grpSpPr>
        <p:sp>
          <p:nvSpPr>
            <p:cNvPr id="15" name="Rectangle: Rounded Corners 15"/>
            <p:cNvSpPr/>
            <p:nvPr/>
          </p:nvSpPr>
          <p:spPr>
            <a:xfrm>
              <a:off x="13932197" y="3321908"/>
              <a:ext cx="6681904" cy="799800"/>
            </a:xfrm>
            <a:prstGeom prst="roundRect">
              <a:avLst>
                <a:gd name="adj" fmla="val 6269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508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14189929" y="3631186"/>
              <a:ext cx="6243760" cy="227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实现手机上传视频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-&gt;</a:t>
              </a:r>
              <a:r>
                <a:rPr lang="zh-CN" altLang="en-US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电脑生成模型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-&gt; </a:t>
              </a:r>
              <a:r>
                <a:rPr lang="zh-CN" altLang="en-US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模型返回给手机</a:t>
              </a:r>
              <a:endParaRPr lang="zh-CN" altLang="en-US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Group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6"/>
            </p:custDataLst>
          </p:nvPr>
        </p:nvGrpSpPr>
        <p:grpSpPr>
          <a:xfrm>
            <a:off x="3198495" y="2593340"/>
            <a:ext cx="1798955" cy="996950"/>
            <a:chOff x="3467100" y="1793070"/>
            <a:chExt cx="4244443" cy="1981200"/>
          </a:xfrm>
        </p:grpSpPr>
        <p:sp>
          <p:nvSpPr>
            <p:cNvPr id="24" name="Freeform: Shape 44"/>
            <p:cNvSpPr/>
            <p:nvPr>
              <p:custDataLst>
                <p:tags r:id="rId7"/>
              </p:custDataLst>
            </p:nvPr>
          </p:nvSpPr>
          <p:spPr>
            <a:xfrm>
              <a:off x="3467100" y="1793070"/>
              <a:ext cx="4244443" cy="1981200"/>
            </a:xfrm>
            <a:custGeom>
              <a:avLst/>
              <a:gdLst>
                <a:gd name="connsiteX0" fmla="*/ 3749143 w 4244443"/>
                <a:gd name="connsiteY0" fmla="*/ 0 h 1981200"/>
                <a:gd name="connsiteX1" fmla="*/ 4244443 w 4244443"/>
                <a:gd name="connsiteY1" fmla="*/ 495300 h 1981200"/>
                <a:gd name="connsiteX2" fmla="*/ 3749143 w 4244443"/>
                <a:gd name="connsiteY2" fmla="*/ 990600 h 1981200"/>
                <a:gd name="connsiteX3" fmla="*/ 3749143 w 4244443"/>
                <a:gd name="connsiteY3" fmla="*/ 742950 h 1981200"/>
                <a:gd name="connsiteX4" fmla="*/ 3090053 w 4244443"/>
                <a:gd name="connsiteY4" fmla="*/ 742950 h 1981200"/>
                <a:gd name="connsiteX5" fmla="*/ 2726125 w 4244443"/>
                <a:gd name="connsiteY5" fmla="*/ 1039560 h 1981200"/>
                <a:gd name="connsiteX6" fmla="*/ 2720094 w 4244443"/>
                <a:gd name="connsiteY6" fmla="*/ 1099387 h 1981200"/>
                <a:gd name="connsiteX7" fmla="*/ 2721068 w 4244443"/>
                <a:gd name="connsiteY7" fmla="*/ 1099387 h 1981200"/>
                <a:gd name="connsiteX8" fmla="*/ 2721835 w 4244443"/>
                <a:gd name="connsiteY8" fmla="*/ 1114425 h 1981200"/>
                <a:gd name="connsiteX9" fmla="*/ 1846392 w 4244443"/>
                <a:gd name="connsiteY9" fmla="*/ 1981200 h 1981200"/>
                <a:gd name="connsiteX10" fmla="*/ 0 w 4244443"/>
                <a:gd name="connsiteY10" fmla="*/ 1981200 h 1981200"/>
                <a:gd name="connsiteX11" fmla="*/ 0 w 4244443"/>
                <a:gd name="connsiteY11" fmla="*/ 1485900 h 1981200"/>
                <a:gd name="connsiteX12" fmla="*/ 1846392 w 4244443"/>
                <a:gd name="connsiteY12" fmla="*/ 1485900 h 1981200"/>
                <a:gd name="connsiteX13" fmla="*/ 2221582 w 4244443"/>
                <a:gd name="connsiteY13" fmla="*/ 1114425 h 1981200"/>
                <a:gd name="connsiteX14" fmla="*/ 2220051 w 4244443"/>
                <a:gd name="connsiteY14" fmla="*/ 1099387 h 1981200"/>
                <a:gd name="connsiteX15" fmla="*/ 2224038 w 4244443"/>
                <a:gd name="connsiteY15" fmla="*/ 1099387 h 1981200"/>
                <a:gd name="connsiteX16" fmla="*/ 2227753 w 4244443"/>
                <a:gd name="connsiteY16" fmla="*/ 1025802 h 1981200"/>
                <a:gd name="connsiteX17" fmla="*/ 3090053 w 4244443"/>
                <a:gd name="connsiteY17" fmla="*/ 247650 h 1981200"/>
                <a:gd name="connsiteX18" fmla="*/ 3749143 w 4244443"/>
                <a:gd name="connsiteY18" fmla="*/ 2476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4443" h="1981200">
                  <a:moveTo>
                    <a:pt x="3749143" y="0"/>
                  </a:moveTo>
                  <a:lnTo>
                    <a:pt x="4244443" y="495300"/>
                  </a:lnTo>
                  <a:lnTo>
                    <a:pt x="3749143" y="990600"/>
                  </a:lnTo>
                  <a:lnTo>
                    <a:pt x="3749143" y="742950"/>
                  </a:lnTo>
                  <a:lnTo>
                    <a:pt x="3090053" y="742950"/>
                  </a:lnTo>
                  <a:cubicBezTo>
                    <a:pt x="2910538" y="742950"/>
                    <a:pt x="2760764" y="870285"/>
                    <a:pt x="2726125" y="1039560"/>
                  </a:cubicBezTo>
                  <a:lnTo>
                    <a:pt x="2720094" y="1099387"/>
                  </a:lnTo>
                  <a:lnTo>
                    <a:pt x="2721068" y="1099387"/>
                  </a:lnTo>
                  <a:lnTo>
                    <a:pt x="2721835" y="1114425"/>
                  </a:lnTo>
                  <a:cubicBezTo>
                    <a:pt x="2721835" y="1593132"/>
                    <a:pt x="2329887" y="1981200"/>
                    <a:pt x="1846392" y="1981200"/>
                  </a:cubicBezTo>
                  <a:lnTo>
                    <a:pt x="0" y="1981200"/>
                  </a:lnTo>
                  <a:lnTo>
                    <a:pt x="0" y="1485900"/>
                  </a:lnTo>
                  <a:lnTo>
                    <a:pt x="1846392" y="1485900"/>
                  </a:lnTo>
                  <a:cubicBezTo>
                    <a:pt x="2053604" y="1485900"/>
                    <a:pt x="2221582" y="1319585"/>
                    <a:pt x="2221582" y="1114425"/>
                  </a:cubicBezTo>
                  <a:lnTo>
                    <a:pt x="2220051" y="1099387"/>
                  </a:lnTo>
                  <a:lnTo>
                    <a:pt x="2224038" y="1099387"/>
                  </a:lnTo>
                  <a:lnTo>
                    <a:pt x="2227753" y="1025802"/>
                  </a:lnTo>
                  <a:cubicBezTo>
                    <a:pt x="2272141" y="588725"/>
                    <a:pt x="2641265" y="247650"/>
                    <a:pt x="3090053" y="247650"/>
                  </a:cubicBezTo>
                  <a:lnTo>
                    <a:pt x="3749143" y="2476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Rectangle 45"/>
            <p:cNvSpPr/>
            <p:nvPr>
              <p:custDataLst>
                <p:tags r:id="rId8"/>
              </p:custDataLst>
            </p:nvPr>
          </p:nvSpPr>
          <p:spPr>
            <a:xfrm>
              <a:off x="5889092" y="1967214"/>
              <a:ext cx="1651720" cy="609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endParaRPr>
            </a:p>
          </p:txBody>
        </p:sp>
      </p:grpSp>
      <p:grpSp>
        <p:nvGrpSpPr>
          <p:cNvPr id="28" name="Group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9"/>
            </p:custDataLst>
          </p:nvPr>
        </p:nvGrpSpPr>
        <p:grpSpPr>
          <a:xfrm rot="10800000">
            <a:off x="3198495" y="4243070"/>
            <a:ext cx="1744345" cy="996950"/>
            <a:chOff x="3467100" y="1793070"/>
            <a:chExt cx="4244443" cy="1981200"/>
          </a:xfrm>
        </p:grpSpPr>
        <p:sp>
          <p:nvSpPr>
            <p:cNvPr id="29" name="Freeform: Shape 44"/>
            <p:cNvSpPr/>
            <p:nvPr>
              <p:custDataLst>
                <p:tags r:id="rId10"/>
              </p:custDataLst>
            </p:nvPr>
          </p:nvSpPr>
          <p:spPr>
            <a:xfrm>
              <a:off x="3467100" y="1793070"/>
              <a:ext cx="4244443" cy="1981200"/>
            </a:xfrm>
            <a:custGeom>
              <a:avLst/>
              <a:gdLst>
                <a:gd name="connsiteX0" fmla="*/ 3749143 w 4244443"/>
                <a:gd name="connsiteY0" fmla="*/ 0 h 1981200"/>
                <a:gd name="connsiteX1" fmla="*/ 4244443 w 4244443"/>
                <a:gd name="connsiteY1" fmla="*/ 495300 h 1981200"/>
                <a:gd name="connsiteX2" fmla="*/ 3749143 w 4244443"/>
                <a:gd name="connsiteY2" fmla="*/ 990600 h 1981200"/>
                <a:gd name="connsiteX3" fmla="*/ 3749143 w 4244443"/>
                <a:gd name="connsiteY3" fmla="*/ 742950 h 1981200"/>
                <a:gd name="connsiteX4" fmla="*/ 3090053 w 4244443"/>
                <a:gd name="connsiteY4" fmla="*/ 742950 h 1981200"/>
                <a:gd name="connsiteX5" fmla="*/ 2726125 w 4244443"/>
                <a:gd name="connsiteY5" fmla="*/ 1039560 h 1981200"/>
                <a:gd name="connsiteX6" fmla="*/ 2720094 w 4244443"/>
                <a:gd name="connsiteY6" fmla="*/ 1099387 h 1981200"/>
                <a:gd name="connsiteX7" fmla="*/ 2721068 w 4244443"/>
                <a:gd name="connsiteY7" fmla="*/ 1099387 h 1981200"/>
                <a:gd name="connsiteX8" fmla="*/ 2721835 w 4244443"/>
                <a:gd name="connsiteY8" fmla="*/ 1114425 h 1981200"/>
                <a:gd name="connsiteX9" fmla="*/ 1846392 w 4244443"/>
                <a:gd name="connsiteY9" fmla="*/ 1981200 h 1981200"/>
                <a:gd name="connsiteX10" fmla="*/ 0 w 4244443"/>
                <a:gd name="connsiteY10" fmla="*/ 1981200 h 1981200"/>
                <a:gd name="connsiteX11" fmla="*/ 0 w 4244443"/>
                <a:gd name="connsiteY11" fmla="*/ 1485900 h 1981200"/>
                <a:gd name="connsiteX12" fmla="*/ 1846392 w 4244443"/>
                <a:gd name="connsiteY12" fmla="*/ 1485900 h 1981200"/>
                <a:gd name="connsiteX13" fmla="*/ 2221582 w 4244443"/>
                <a:gd name="connsiteY13" fmla="*/ 1114425 h 1981200"/>
                <a:gd name="connsiteX14" fmla="*/ 2220051 w 4244443"/>
                <a:gd name="connsiteY14" fmla="*/ 1099387 h 1981200"/>
                <a:gd name="connsiteX15" fmla="*/ 2224038 w 4244443"/>
                <a:gd name="connsiteY15" fmla="*/ 1099387 h 1981200"/>
                <a:gd name="connsiteX16" fmla="*/ 2227753 w 4244443"/>
                <a:gd name="connsiteY16" fmla="*/ 1025802 h 1981200"/>
                <a:gd name="connsiteX17" fmla="*/ 3090053 w 4244443"/>
                <a:gd name="connsiteY17" fmla="*/ 247650 h 1981200"/>
                <a:gd name="connsiteX18" fmla="*/ 3749143 w 4244443"/>
                <a:gd name="connsiteY18" fmla="*/ 2476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4443" h="1981200">
                  <a:moveTo>
                    <a:pt x="3749143" y="0"/>
                  </a:moveTo>
                  <a:lnTo>
                    <a:pt x="4244443" y="495300"/>
                  </a:lnTo>
                  <a:lnTo>
                    <a:pt x="3749143" y="990600"/>
                  </a:lnTo>
                  <a:lnTo>
                    <a:pt x="3749143" y="742950"/>
                  </a:lnTo>
                  <a:lnTo>
                    <a:pt x="3090053" y="742950"/>
                  </a:lnTo>
                  <a:cubicBezTo>
                    <a:pt x="2910538" y="742950"/>
                    <a:pt x="2760764" y="870285"/>
                    <a:pt x="2726125" y="1039560"/>
                  </a:cubicBezTo>
                  <a:lnTo>
                    <a:pt x="2720094" y="1099387"/>
                  </a:lnTo>
                  <a:lnTo>
                    <a:pt x="2721068" y="1099387"/>
                  </a:lnTo>
                  <a:lnTo>
                    <a:pt x="2721835" y="1114425"/>
                  </a:lnTo>
                  <a:cubicBezTo>
                    <a:pt x="2721835" y="1593132"/>
                    <a:pt x="2329887" y="1981200"/>
                    <a:pt x="1846392" y="1981200"/>
                  </a:cubicBezTo>
                  <a:lnTo>
                    <a:pt x="0" y="1981200"/>
                  </a:lnTo>
                  <a:lnTo>
                    <a:pt x="0" y="1485900"/>
                  </a:lnTo>
                  <a:lnTo>
                    <a:pt x="1846392" y="1485900"/>
                  </a:lnTo>
                  <a:cubicBezTo>
                    <a:pt x="2053604" y="1485900"/>
                    <a:pt x="2221582" y="1319585"/>
                    <a:pt x="2221582" y="1114425"/>
                  </a:cubicBezTo>
                  <a:lnTo>
                    <a:pt x="2220051" y="1099387"/>
                  </a:lnTo>
                  <a:lnTo>
                    <a:pt x="2224038" y="1099387"/>
                  </a:lnTo>
                  <a:lnTo>
                    <a:pt x="2227753" y="1025802"/>
                  </a:lnTo>
                  <a:cubicBezTo>
                    <a:pt x="2272141" y="588725"/>
                    <a:pt x="2641265" y="247650"/>
                    <a:pt x="3090053" y="247650"/>
                  </a:cubicBezTo>
                  <a:lnTo>
                    <a:pt x="3749143" y="2476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0" name="Rectangle 45"/>
            <p:cNvSpPr/>
            <p:nvPr>
              <p:custDataLst>
                <p:tags r:id="rId11"/>
              </p:custDataLst>
            </p:nvPr>
          </p:nvSpPr>
          <p:spPr>
            <a:xfrm>
              <a:off x="5889092" y="1967214"/>
              <a:ext cx="1651720" cy="609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真机测试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页面浏览数据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4455" y="62865"/>
            <a:ext cx="2555875" cy="681355"/>
          </a:xfrm>
          <a:prstGeom prst="rect">
            <a:avLst/>
          </a:prstGeom>
        </p:spPr>
      </p:pic>
      <p:sp>
        <p:nvSpPr>
          <p:cNvPr id="17" name="矩形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019165" y="3764280"/>
            <a:ext cx="5272405" cy="22428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在小屏安卓上，用户很难顺利从关键页面继续到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Home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，很多人直接退出；同时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MainActivity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和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Stream_Preview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出现明显的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反复狂点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信号，强烈暗示这两页存在卡顿、点击无反馈、布局误触或流程阻塞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1176655"/>
            <a:ext cx="4227830" cy="198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420" y="1176020"/>
            <a:ext cx="4229100" cy="1990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0" y="3764280"/>
            <a:ext cx="4227830" cy="1991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真机测试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页面浏览数据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4455" y="62865"/>
            <a:ext cx="2555875" cy="681355"/>
          </a:xfrm>
          <a:prstGeom prst="rect">
            <a:avLst/>
          </a:prstGeom>
        </p:spPr>
      </p:pic>
      <p:sp>
        <p:nvSpPr>
          <p:cNvPr id="17" name="矩形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019165" y="3764280"/>
            <a:ext cx="5272405" cy="22428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用户的主要时间集中在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MainActivity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（异常偏高），其次才是预览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详情页；这更像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MainActivity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存在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可用性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交互反馈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加载慢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入口不清晰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误触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导致的体验阻塞。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" y="1176020"/>
            <a:ext cx="4217670" cy="1983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80" y="1176020"/>
            <a:ext cx="4217035" cy="1984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" y="4022725"/>
            <a:ext cx="4217670" cy="1984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4297" y="-2674297"/>
            <a:ext cx="6843410" cy="12192001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6"/>
          <a:stretch>
            <a:fillRect/>
          </a:stretch>
        </p:blipFill>
        <p:spPr>
          <a:xfrm rot="16200000">
            <a:off x="2674293" y="-2674297"/>
            <a:ext cx="6843413" cy="12191999"/>
          </a:xfrm>
          <a:prstGeom prst="rect">
            <a:avLst/>
          </a:prstGeom>
        </p:spPr>
      </p:pic>
      <p:sp>
        <p:nvSpPr>
          <p:cNvPr id="78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85000"/>
                </a:schemeClr>
              </a:gs>
              <a:gs pos="21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le: Hollow 4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1502897" y="63074"/>
            <a:ext cx="5380403" cy="5380403"/>
          </a:xfrm>
          <a:prstGeom prst="donut">
            <a:avLst>
              <a:gd name="adj" fmla="val 39432"/>
            </a:avLst>
          </a:prstGeom>
          <a:gradFill>
            <a:gsLst>
              <a:gs pos="82000">
                <a:schemeClr val="accent4">
                  <a:alpha val="0"/>
                </a:schemeClr>
              </a:gs>
              <a:gs pos="59000">
                <a:schemeClr val="accent3">
                  <a:alpha val="18000"/>
                </a:schemeClr>
              </a:gs>
              <a:gs pos="30000">
                <a:schemeClr val="accent2">
                  <a:alpha val="3400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5">
                  <a:alpha val="22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5668010" y="275590"/>
            <a:ext cx="629094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3600" b="1">
                <a:solidFill>
                  <a:schemeClr val="accent1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真机测试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页面浏览数据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4455" y="62865"/>
            <a:ext cx="2555875" cy="681355"/>
          </a:xfrm>
          <a:prstGeom prst="rect">
            <a:avLst/>
          </a:prstGeom>
        </p:spPr>
      </p:pic>
      <p:sp>
        <p:nvSpPr>
          <p:cNvPr id="17" name="矩形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257290" y="2345055"/>
            <a:ext cx="5272405" cy="1533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UI freeze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次数为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0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crash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次数为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0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，没有观测到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界面卡死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或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崩溃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这两类稳定性问题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151255"/>
            <a:ext cx="5004435" cy="2353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3878580"/>
            <a:ext cx="5004435" cy="2353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/>
          <a:stretch>
            <a:fillRect/>
          </a:stretch>
        </p:blipFill>
        <p:spPr>
          <a:xfrm rot="16200000">
            <a:off x="2677764" y="-2677763"/>
            <a:ext cx="6858000" cy="12213526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28" y="-2074876"/>
            <a:ext cx="6592164" cy="9660239"/>
          </a:xfrm>
          <a:prstGeom prst="rect">
            <a:avLst/>
          </a:prstGeom>
        </p:spPr>
      </p:pic>
      <p:grpSp>
        <p:nvGrpSpPr>
          <p:cNvPr id="4" name="组合 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2083615" y="2248024"/>
            <a:ext cx="3862257" cy="1927832"/>
            <a:chOff x="2439678" y="2336673"/>
            <a:chExt cx="3862257" cy="1927832"/>
          </a:xfrm>
        </p:grpSpPr>
        <p:sp>
          <p:nvSpPr>
            <p:cNvPr id="6" name="TextBox 7"/>
            <p:cNvSpPr txBox="1"/>
            <p:nvPr/>
          </p:nvSpPr>
          <p:spPr>
            <a:xfrm>
              <a:off x="2439678" y="235345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P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217295" y="2354176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A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84366" y="233667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R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4947730" y="237167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T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sp>
        <p:nvSpPr>
          <p:cNvPr id="14" name="文本框 1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2708058" y="3708490"/>
            <a:ext cx="6333137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Team division of labor and cooperation effectiveness</a:t>
            </a:r>
            <a:endParaRPr lang="zh-CN" altLang="en-US" dirty="0">
              <a:solidFill>
                <a:schemeClr val="bg1"/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+mn-lt"/>
            </a:endParaRPr>
          </a:p>
        </p:txBody>
      </p:sp>
      <p:grpSp>
        <p:nvGrpSpPr>
          <p:cNvPr id="15" name="Group 1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2002381" y="1821141"/>
            <a:ext cx="45719" cy="2774424"/>
            <a:chOff x="4041059" y="1950965"/>
            <a:chExt cx="0" cy="2720096"/>
          </a:xfrm>
        </p:grpSpPr>
        <p:cxnSp>
          <p:nvCxnSpPr>
            <p:cNvPr id="16" name="Straight Connector 14"/>
            <p:cNvCxnSpPr/>
            <p:nvPr/>
          </p:nvCxnSpPr>
          <p:spPr>
            <a:xfrm flipV="1">
              <a:off x="4041059" y="1950965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5"/>
            <p:cNvCxnSpPr/>
            <p:nvPr/>
          </p:nvCxnSpPr>
          <p:spPr>
            <a:xfrm flipV="1">
              <a:off x="4041059" y="3952567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085178" y="2248024"/>
            <a:ext cx="45719" cy="1997205"/>
            <a:chOff x="5038541" y="2331965"/>
            <a:chExt cx="0" cy="1958096"/>
          </a:xfrm>
        </p:grpSpPr>
        <p:cxnSp>
          <p:nvCxnSpPr>
            <p:cNvPr id="19" name="Straight Connector 17"/>
            <p:cNvCxnSpPr/>
            <p:nvPr/>
          </p:nvCxnSpPr>
          <p:spPr>
            <a:xfrm flipV="1">
              <a:off x="5038541" y="2331965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8"/>
            <p:cNvCxnSpPr/>
            <p:nvPr/>
          </p:nvCxnSpPr>
          <p:spPr>
            <a:xfrm flipV="1">
              <a:off x="5038541" y="3952567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3605208" y="2248024"/>
            <a:ext cx="45719" cy="1997205"/>
            <a:chOff x="1746048" y="2331965"/>
            <a:chExt cx="0" cy="1958096"/>
          </a:xfrm>
        </p:grpSpPr>
        <p:cxnSp>
          <p:nvCxnSpPr>
            <p:cNvPr id="22" name="Straight Connector 20"/>
            <p:cNvCxnSpPr/>
            <p:nvPr/>
          </p:nvCxnSpPr>
          <p:spPr>
            <a:xfrm flipV="1">
              <a:off x="1746048" y="2331965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1"/>
            <p:cNvCxnSpPr/>
            <p:nvPr/>
          </p:nvCxnSpPr>
          <p:spPr>
            <a:xfrm flipV="1">
              <a:off x="1746048" y="3952567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3092327" y="1172278"/>
            <a:ext cx="89193" cy="3955799"/>
            <a:chOff x="2905433" y="1371845"/>
            <a:chExt cx="0" cy="3878336"/>
          </a:xfrm>
        </p:grpSpPr>
        <p:cxnSp>
          <p:nvCxnSpPr>
            <p:cNvPr id="25" name="Straight Connector 23"/>
            <p:cNvCxnSpPr/>
            <p:nvPr/>
          </p:nvCxnSpPr>
          <p:spPr>
            <a:xfrm flipV="1">
              <a:off x="2905433" y="1371845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4"/>
            <p:cNvCxnSpPr/>
            <p:nvPr/>
          </p:nvCxnSpPr>
          <p:spPr>
            <a:xfrm flipV="1">
              <a:off x="2905433" y="3952567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8983726" y="1839145"/>
            <a:ext cx="45719" cy="2740011"/>
            <a:chOff x="4041059" y="1950965"/>
            <a:chExt cx="0" cy="2720096"/>
          </a:xfrm>
        </p:grpSpPr>
        <p:cxnSp>
          <p:nvCxnSpPr>
            <p:cNvPr id="28" name="Straight Connector 2"/>
            <p:cNvCxnSpPr/>
            <p:nvPr/>
          </p:nvCxnSpPr>
          <p:spPr>
            <a:xfrm flipV="1">
              <a:off x="4041059" y="1950965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3"/>
            <p:cNvCxnSpPr/>
            <p:nvPr/>
          </p:nvCxnSpPr>
          <p:spPr>
            <a:xfrm flipV="1">
              <a:off x="4041059" y="3952567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9900929" y="2256388"/>
            <a:ext cx="45719" cy="1972432"/>
            <a:chOff x="5038541" y="2331965"/>
            <a:chExt cx="0" cy="1958096"/>
          </a:xfrm>
        </p:grpSpPr>
        <p:cxnSp>
          <p:nvCxnSpPr>
            <p:cNvPr id="31" name="Straight Connector 5"/>
            <p:cNvCxnSpPr/>
            <p:nvPr/>
          </p:nvCxnSpPr>
          <p:spPr>
            <a:xfrm flipV="1">
              <a:off x="5038541" y="2331965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"/>
            <p:cNvCxnSpPr/>
            <p:nvPr/>
          </p:nvCxnSpPr>
          <p:spPr>
            <a:xfrm flipV="1">
              <a:off x="5038541" y="3952567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7380900" y="2256388"/>
            <a:ext cx="45719" cy="1972432"/>
            <a:chOff x="1746048" y="2331965"/>
            <a:chExt cx="0" cy="1958096"/>
          </a:xfrm>
        </p:grpSpPr>
        <p:cxnSp>
          <p:nvCxnSpPr>
            <p:cNvPr id="34" name="Straight Connector 8"/>
            <p:cNvCxnSpPr/>
            <p:nvPr/>
          </p:nvCxnSpPr>
          <p:spPr>
            <a:xfrm flipV="1">
              <a:off x="1746048" y="2331965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9"/>
            <p:cNvCxnSpPr/>
            <p:nvPr/>
          </p:nvCxnSpPr>
          <p:spPr>
            <a:xfrm flipV="1">
              <a:off x="1746048" y="3952567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1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7985216" y="1204937"/>
            <a:ext cx="65925" cy="3906732"/>
            <a:chOff x="2905433" y="1371845"/>
            <a:chExt cx="0" cy="3878336"/>
          </a:xfrm>
        </p:grpSpPr>
        <p:cxnSp>
          <p:nvCxnSpPr>
            <p:cNvPr id="37" name="Straight Connector 11"/>
            <p:cNvCxnSpPr/>
            <p:nvPr/>
          </p:nvCxnSpPr>
          <p:spPr>
            <a:xfrm flipV="1">
              <a:off x="2905433" y="1371845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2"/>
            <p:cNvCxnSpPr/>
            <p:nvPr/>
          </p:nvCxnSpPr>
          <p:spPr>
            <a:xfrm flipV="1">
              <a:off x="2905433" y="3952567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6152229" y="2270490"/>
            <a:ext cx="4839578" cy="1914935"/>
            <a:chOff x="6175814" y="2245054"/>
            <a:chExt cx="4839578" cy="1914935"/>
          </a:xfrm>
        </p:grpSpPr>
        <p:sp>
          <p:nvSpPr>
            <p:cNvPr id="11" name="TextBox 7"/>
            <p:cNvSpPr txBox="1"/>
            <p:nvPr/>
          </p:nvSpPr>
          <p:spPr>
            <a:xfrm>
              <a:off x="6175814" y="226716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T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7001981" y="226716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H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3" name="TextBox 7"/>
            <p:cNvSpPr txBox="1"/>
            <p:nvPr/>
          </p:nvSpPr>
          <p:spPr>
            <a:xfrm>
              <a:off x="8000322" y="2248024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R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39" name="TextBox 7"/>
            <p:cNvSpPr txBox="1"/>
            <p:nvPr/>
          </p:nvSpPr>
          <p:spPr>
            <a:xfrm>
              <a:off x="8850581" y="226716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E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40" name="TextBox 7"/>
            <p:cNvSpPr txBox="1"/>
            <p:nvPr/>
          </p:nvSpPr>
          <p:spPr>
            <a:xfrm>
              <a:off x="9661187" y="2245054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E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sp>
        <p:nvSpPr>
          <p:cNvPr id="10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>
                <a:lumMod val="95000"/>
                <a:lumOff val="5000"/>
              </a:schemeClr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878303" y="5637696"/>
            <a:ext cx="2129790" cy="491330"/>
            <a:chOff x="4965038" y="5584991"/>
            <a:chExt cx="2129790" cy="491330"/>
          </a:xfrm>
        </p:grpSpPr>
        <p:sp>
          <p:nvSpPr>
            <p:cNvPr id="8" name="TextBox 7"/>
            <p:cNvSpPr txBox="1"/>
            <p:nvPr/>
          </p:nvSpPr>
          <p:spPr>
            <a:xfrm>
              <a:off x="4965038" y="5584991"/>
              <a:ext cx="1511962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User 1</a:t>
              </a:r>
              <a:endParaRPr lang="en-US" altLang="zh-CN" sz="1000" b="1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6503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ea typeface="Inter" panose="020B0502030000000004" pitchFamily="34" charset="0"/>
                </a:rPr>
                <a:t>Custumer</a:t>
              </a:r>
              <a:endParaRPr lang="en-US" sz="1000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</p:grpSp>
      <p:sp>
        <p:nvSpPr>
          <p:cNvPr id="81" name="TextBox 8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475615" y="290830"/>
            <a:ext cx="3998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用户反馈与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更新</a:t>
            </a:r>
            <a:endParaRPr lang="zh-CN" altLang="en-US" sz="4000" b="1" dirty="0">
              <a:solidFill>
                <a:schemeClr val="bg1"/>
              </a:solidFill>
              <a:latin typeface="+mj-lt"/>
              <a:cs typeface="Poppins" panose="00000500000000000000" charset="0"/>
            </a:endParaRPr>
          </a:p>
        </p:txBody>
      </p:sp>
      <p:grpSp>
        <p:nvGrpSpPr>
          <p:cNvPr id="79" name="Group 7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75615" y="1515745"/>
            <a:ext cx="5452745" cy="3902075"/>
            <a:chOff x="4012574" y="499566"/>
            <a:chExt cx="3033711" cy="1803287"/>
          </a:xfrm>
        </p:grpSpPr>
        <p:sp>
          <p:nvSpPr>
            <p:cNvPr id="63" name="Rectangle: Rounded Corners 62"/>
            <p:cNvSpPr/>
            <p:nvPr/>
          </p:nvSpPr>
          <p:spPr>
            <a:xfrm>
              <a:off x="401257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 rot="10800000">
              <a:off x="4474267" y="2206219"/>
              <a:ext cx="125743" cy="96634"/>
            </a:xfrm>
            <a:prstGeom prst="triangle">
              <a:avLst>
                <a:gd name="adj" fmla="val 65120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83" name="Group 8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7059930" y="290195"/>
            <a:ext cx="4606925" cy="5691505"/>
            <a:chOff x="7517364" y="499566"/>
            <a:chExt cx="3033711" cy="1759357"/>
          </a:xfrm>
        </p:grpSpPr>
        <p:sp>
          <p:nvSpPr>
            <p:cNvPr id="70" name="Rectangle: Rounded Corners 69"/>
            <p:cNvSpPr/>
            <p:nvPr/>
          </p:nvSpPr>
          <p:spPr>
            <a:xfrm>
              <a:off x="751736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/>
            <p:cNvSpPr/>
            <p:nvPr/>
          </p:nvSpPr>
          <p:spPr>
            <a:xfrm rot="10800000">
              <a:off x="7853978" y="2206317"/>
              <a:ext cx="134228" cy="52606"/>
            </a:xfrm>
            <a:prstGeom prst="triangle">
              <a:avLst>
                <a:gd name="adj" fmla="val 69143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8" name="矩形 4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25475" y="1626870"/>
            <a:ext cx="530288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1. 处理进度缺乏可感知的推进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用户反馈 Processing 阶段的进度条无法直观看到当前完成比例（例如 30%/70%），导致等待过程不确定、体验不佳。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2. 切换账号后聊天发送方仍为原账号（身份状态未同步）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在完成账号切换后，用户发现聊天模块发送消息时显示的发送方仍为上一个账号。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9" name="矩形 4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7367905" y="756285"/>
            <a:ext cx="4095750" cy="466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Fix：引入预估耗时与超时兜底机制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已新增“上传/处理预计耗时”的展示能力。预估时间基于文件大小进行计算，同时补充了超时场景的轮询与兜底逻辑，避免长时间无反馈导致用户误判卡死。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Fix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：清理旧账号登录态残留并强制同步当前用户身份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在会话层清理旧账号缓存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连接状态并重新初始化会话上下文，确保消息发送方、会话鉴权与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UI 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展示均绑定当前账号；同时结合分片加载与列表更新策略。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8" name="图片占位符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>
            <a:fillRect/>
          </a:stretch>
        </p:blipFill>
        <p:spPr>
          <a:xfrm>
            <a:off x="1119754" y="5584902"/>
            <a:ext cx="598030" cy="598030"/>
          </a:xfrm>
        </p:spPr>
      </p:pic>
      <p:pic>
        <p:nvPicPr>
          <p:cNvPr id="59" name="图片占位符 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379809" y="6092902"/>
            <a:ext cx="598030" cy="598030"/>
          </a:xfr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5928360" y="1793240"/>
            <a:ext cx="1439545" cy="1067435"/>
            <a:chOff x="7046" y="2824"/>
            <a:chExt cx="5098" cy="2221"/>
          </a:xfrm>
        </p:grpSpPr>
        <p:sp>
          <p:nvSpPr>
            <p:cNvPr id="45" name="Freeform: Shape 44"/>
            <p:cNvSpPr/>
            <p:nvPr>
              <p:custDataLst>
                <p:tags r:id="rId3"/>
              </p:custDataLst>
            </p:nvPr>
          </p:nvSpPr>
          <p:spPr>
            <a:xfrm>
              <a:off x="7046" y="2824"/>
              <a:ext cx="5098" cy="2221"/>
            </a:xfrm>
            <a:custGeom>
              <a:avLst/>
              <a:gdLst>
                <a:gd name="connsiteX0" fmla="*/ 3749143 w 4244443"/>
                <a:gd name="connsiteY0" fmla="*/ 0 h 1981200"/>
                <a:gd name="connsiteX1" fmla="*/ 4244443 w 4244443"/>
                <a:gd name="connsiteY1" fmla="*/ 495300 h 1981200"/>
                <a:gd name="connsiteX2" fmla="*/ 3749143 w 4244443"/>
                <a:gd name="connsiteY2" fmla="*/ 990600 h 1981200"/>
                <a:gd name="connsiteX3" fmla="*/ 3749143 w 4244443"/>
                <a:gd name="connsiteY3" fmla="*/ 742950 h 1981200"/>
                <a:gd name="connsiteX4" fmla="*/ 3090053 w 4244443"/>
                <a:gd name="connsiteY4" fmla="*/ 742950 h 1981200"/>
                <a:gd name="connsiteX5" fmla="*/ 2726125 w 4244443"/>
                <a:gd name="connsiteY5" fmla="*/ 1039560 h 1981200"/>
                <a:gd name="connsiteX6" fmla="*/ 2720094 w 4244443"/>
                <a:gd name="connsiteY6" fmla="*/ 1099387 h 1981200"/>
                <a:gd name="connsiteX7" fmla="*/ 2721068 w 4244443"/>
                <a:gd name="connsiteY7" fmla="*/ 1099387 h 1981200"/>
                <a:gd name="connsiteX8" fmla="*/ 2721835 w 4244443"/>
                <a:gd name="connsiteY8" fmla="*/ 1114425 h 1981200"/>
                <a:gd name="connsiteX9" fmla="*/ 1846392 w 4244443"/>
                <a:gd name="connsiteY9" fmla="*/ 1981200 h 1981200"/>
                <a:gd name="connsiteX10" fmla="*/ 0 w 4244443"/>
                <a:gd name="connsiteY10" fmla="*/ 1981200 h 1981200"/>
                <a:gd name="connsiteX11" fmla="*/ 0 w 4244443"/>
                <a:gd name="connsiteY11" fmla="*/ 1485900 h 1981200"/>
                <a:gd name="connsiteX12" fmla="*/ 1846392 w 4244443"/>
                <a:gd name="connsiteY12" fmla="*/ 1485900 h 1981200"/>
                <a:gd name="connsiteX13" fmla="*/ 2221582 w 4244443"/>
                <a:gd name="connsiteY13" fmla="*/ 1114425 h 1981200"/>
                <a:gd name="connsiteX14" fmla="*/ 2220051 w 4244443"/>
                <a:gd name="connsiteY14" fmla="*/ 1099387 h 1981200"/>
                <a:gd name="connsiteX15" fmla="*/ 2224038 w 4244443"/>
                <a:gd name="connsiteY15" fmla="*/ 1099387 h 1981200"/>
                <a:gd name="connsiteX16" fmla="*/ 2227753 w 4244443"/>
                <a:gd name="connsiteY16" fmla="*/ 1025802 h 1981200"/>
                <a:gd name="connsiteX17" fmla="*/ 3090053 w 4244443"/>
                <a:gd name="connsiteY17" fmla="*/ 247650 h 1981200"/>
                <a:gd name="connsiteX18" fmla="*/ 3749143 w 4244443"/>
                <a:gd name="connsiteY18" fmla="*/ 2476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4443" h="1981200">
                  <a:moveTo>
                    <a:pt x="3749143" y="0"/>
                  </a:moveTo>
                  <a:lnTo>
                    <a:pt x="4244443" y="495300"/>
                  </a:lnTo>
                  <a:lnTo>
                    <a:pt x="3749143" y="990600"/>
                  </a:lnTo>
                  <a:lnTo>
                    <a:pt x="3749143" y="742950"/>
                  </a:lnTo>
                  <a:lnTo>
                    <a:pt x="3090053" y="742950"/>
                  </a:lnTo>
                  <a:cubicBezTo>
                    <a:pt x="2910538" y="742950"/>
                    <a:pt x="2760764" y="870285"/>
                    <a:pt x="2726125" y="1039560"/>
                  </a:cubicBezTo>
                  <a:lnTo>
                    <a:pt x="2720094" y="1099387"/>
                  </a:lnTo>
                  <a:lnTo>
                    <a:pt x="2721068" y="1099387"/>
                  </a:lnTo>
                  <a:lnTo>
                    <a:pt x="2721835" y="1114425"/>
                  </a:lnTo>
                  <a:cubicBezTo>
                    <a:pt x="2721835" y="1593132"/>
                    <a:pt x="2329887" y="1981200"/>
                    <a:pt x="1846392" y="1981200"/>
                  </a:cubicBezTo>
                  <a:lnTo>
                    <a:pt x="0" y="1981200"/>
                  </a:lnTo>
                  <a:lnTo>
                    <a:pt x="0" y="1485900"/>
                  </a:lnTo>
                  <a:lnTo>
                    <a:pt x="1846392" y="1485900"/>
                  </a:lnTo>
                  <a:cubicBezTo>
                    <a:pt x="2053604" y="1485900"/>
                    <a:pt x="2221582" y="1319585"/>
                    <a:pt x="2221582" y="1114425"/>
                  </a:cubicBezTo>
                  <a:lnTo>
                    <a:pt x="2220051" y="1099387"/>
                  </a:lnTo>
                  <a:lnTo>
                    <a:pt x="2224038" y="1099387"/>
                  </a:lnTo>
                  <a:lnTo>
                    <a:pt x="2227753" y="1025802"/>
                  </a:lnTo>
                  <a:cubicBezTo>
                    <a:pt x="2272141" y="588725"/>
                    <a:pt x="2641265" y="247650"/>
                    <a:pt x="3090053" y="247650"/>
                  </a:cubicBezTo>
                  <a:lnTo>
                    <a:pt x="3749143" y="2476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6" name="Rectangle 45"/>
            <p:cNvSpPr/>
            <p:nvPr>
              <p:custDataLst>
                <p:tags r:id="rId4"/>
              </p:custDataLst>
            </p:nvPr>
          </p:nvSpPr>
          <p:spPr>
            <a:xfrm>
              <a:off x="10011" y="3090"/>
              <a:ext cx="1493" cy="45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Inter" panose="020B0502030000000004" pitchFamily="34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endParaRPr>
            </a:p>
          </p:txBody>
        </p:sp>
      </p:grpSp>
      <p:sp>
        <p:nvSpPr>
          <p:cNvPr id="44" name="Freeform: Shape 43"/>
          <p:cNvSpPr/>
          <p:nvPr>
            <p:custDataLst>
              <p:tags r:id="rId5"/>
            </p:custDataLst>
          </p:nvPr>
        </p:nvSpPr>
        <p:spPr>
          <a:xfrm flipV="1">
            <a:off x="5928360" y="3806190"/>
            <a:ext cx="1451610" cy="1007745"/>
          </a:xfrm>
          <a:custGeom>
            <a:avLst/>
            <a:gdLst>
              <a:gd name="connsiteX0" fmla="*/ 0 w 4244443"/>
              <a:gd name="connsiteY0" fmla="*/ 1981200 h 1981200"/>
              <a:gd name="connsiteX1" fmla="*/ 1846392 w 4244443"/>
              <a:gd name="connsiteY1" fmla="*/ 1981200 h 1981200"/>
              <a:gd name="connsiteX2" fmla="*/ 2721835 w 4244443"/>
              <a:gd name="connsiteY2" fmla="*/ 1114425 h 1981200"/>
              <a:gd name="connsiteX3" fmla="*/ 2721068 w 4244443"/>
              <a:gd name="connsiteY3" fmla="*/ 1099387 h 1981200"/>
              <a:gd name="connsiteX4" fmla="*/ 2720094 w 4244443"/>
              <a:gd name="connsiteY4" fmla="*/ 1099387 h 1981200"/>
              <a:gd name="connsiteX5" fmla="*/ 2726125 w 4244443"/>
              <a:gd name="connsiteY5" fmla="*/ 1039560 h 1981200"/>
              <a:gd name="connsiteX6" fmla="*/ 3090053 w 4244443"/>
              <a:gd name="connsiteY6" fmla="*/ 742950 h 1981200"/>
              <a:gd name="connsiteX7" fmla="*/ 3749143 w 4244443"/>
              <a:gd name="connsiteY7" fmla="*/ 742950 h 1981200"/>
              <a:gd name="connsiteX8" fmla="*/ 3749143 w 4244443"/>
              <a:gd name="connsiteY8" fmla="*/ 990600 h 1981200"/>
              <a:gd name="connsiteX9" fmla="*/ 4244443 w 4244443"/>
              <a:gd name="connsiteY9" fmla="*/ 495300 h 1981200"/>
              <a:gd name="connsiteX10" fmla="*/ 3749143 w 4244443"/>
              <a:gd name="connsiteY10" fmla="*/ 0 h 1981200"/>
              <a:gd name="connsiteX11" fmla="*/ 3749143 w 4244443"/>
              <a:gd name="connsiteY11" fmla="*/ 247650 h 1981200"/>
              <a:gd name="connsiteX12" fmla="*/ 3090053 w 4244443"/>
              <a:gd name="connsiteY12" fmla="*/ 247650 h 1981200"/>
              <a:gd name="connsiteX13" fmla="*/ 2227753 w 4244443"/>
              <a:gd name="connsiteY13" fmla="*/ 1025802 h 1981200"/>
              <a:gd name="connsiteX14" fmla="*/ 2224038 w 4244443"/>
              <a:gd name="connsiteY14" fmla="*/ 1099387 h 1981200"/>
              <a:gd name="connsiteX15" fmla="*/ 2220051 w 4244443"/>
              <a:gd name="connsiteY15" fmla="*/ 1099387 h 1981200"/>
              <a:gd name="connsiteX16" fmla="*/ 2221582 w 4244443"/>
              <a:gd name="connsiteY16" fmla="*/ 1114425 h 1981200"/>
              <a:gd name="connsiteX17" fmla="*/ 1846392 w 4244443"/>
              <a:gd name="connsiteY17" fmla="*/ 1485900 h 1981200"/>
              <a:gd name="connsiteX18" fmla="*/ 0 w 4244443"/>
              <a:gd name="connsiteY18" fmla="*/ 14859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4443" h="1981200">
                <a:moveTo>
                  <a:pt x="0" y="1981200"/>
                </a:moveTo>
                <a:lnTo>
                  <a:pt x="1846392" y="1981200"/>
                </a:lnTo>
                <a:cubicBezTo>
                  <a:pt x="2329887" y="1981200"/>
                  <a:pt x="2721835" y="1593132"/>
                  <a:pt x="2721835" y="1114425"/>
                </a:cubicBezTo>
                <a:lnTo>
                  <a:pt x="2721068" y="1099387"/>
                </a:lnTo>
                <a:lnTo>
                  <a:pt x="2720094" y="1099387"/>
                </a:lnTo>
                <a:lnTo>
                  <a:pt x="2726125" y="1039560"/>
                </a:lnTo>
                <a:cubicBezTo>
                  <a:pt x="2760764" y="870285"/>
                  <a:pt x="2910538" y="742950"/>
                  <a:pt x="3090053" y="742950"/>
                </a:cubicBezTo>
                <a:lnTo>
                  <a:pt x="3749143" y="742950"/>
                </a:lnTo>
                <a:lnTo>
                  <a:pt x="3749143" y="990600"/>
                </a:lnTo>
                <a:lnTo>
                  <a:pt x="4244443" y="495300"/>
                </a:lnTo>
                <a:lnTo>
                  <a:pt x="3749143" y="0"/>
                </a:lnTo>
                <a:lnTo>
                  <a:pt x="3749143" y="247650"/>
                </a:lnTo>
                <a:lnTo>
                  <a:pt x="3090053" y="247650"/>
                </a:lnTo>
                <a:cubicBezTo>
                  <a:pt x="2641265" y="247650"/>
                  <a:pt x="2272141" y="588725"/>
                  <a:pt x="2227753" y="1025802"/>
                </a:cubicBezTo>
                <a:lnTo>
                  <a:pt x="2224038" y="1099387"/>
                </a:lnTo>
                <a:lnTo>
                  <a:pt x="2220051" y="1099387"/>
                </a:lnTo>
                <a:lnTo>
                  <a:pt x="2221582" y="1114425"/>
                </a:lnTo>
                <a:cubicBezTo>
                  <a:pt x="2221582" y="1319585"/>
                  <a:pt x="2053604" y="1485900"/>
                  <a:pt x="1846392" y="1485900"/>
                </a:cubicBezTo>
                <a:lnTo>
                  <a:pt x="0" y="14859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7" name="Rectangle 46"/>
          <p:cNvSpPr/>
          <p:nvPr>
            <p:custDataLst>
              <p:tags r:id="rId6"/>
            </p:custDataLst>
          </p:nvPr>
        </p:nvSpPr>
        <p:spPr>
          <a:xfrm>
            <a:off x="6652260" y="4365625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grpSp>
        <p:nvGrpSpPr>
          <p:cNvPr id="15" name="Group 1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138358" y="6145696"/>
            <a:ext cx="2129790" cy="491330"/>
            <a:chOff x="8469828" y="5584991"/>
            <a:chExt cx="2129790" cy="491330"/>
          </a:xfrm>
        </p:grpSpPr>
        <p:sp>
          <p:nvSpPr>
            <p:cNvPr id="16" name="TextBox 34"/>
            <p:cNvSpPr txBox="1"/>
            <p:nvPr/>
          </p:nvSpPr>
          <p:spPr>
            <a:xfrm>
              <a:off x="8469828" y="5584991"/>
              <a:ext cx="15119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Company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" panose="020B0502030000000004" pitchFamily="34" charset="0"/>
              </a:endParaRPr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846982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Inter" panose="020B0502030000000004" pitchFamily="34" charset="0"/>
                </a:rPr>
                <a:t>Team Leader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Inter" panose="020B05020300000000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an dir="u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>
                <a:lumMod val="95000"/>
                <a:lumOff val="5000"/>
              </a:schemeClr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878303" y="5637696"/>
            <a:ext cx="2129790" cy="491330"/>
            <a:chOff x="4965038" y="5584991"/>
            <a:chExt cx="2129790" cy="491330"/>
          </a:xfrm>
        </p:grpSpPr>
        <p:sp>
          <p:nvSpPr>
            <p:cNvPr id="8" name="TextBox 7"/>
            <p:cNvSpPr txBox="1"/>
            <p:nvPr/>
          </p:nvSpPr>
          <p:spPr>
            <a:xfrm>
              <a:off x="4965038" y="5584991"/>
              <a:ext cx="1511962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User 2</a:t>
              </a:r>
              <a:endParaRPr lang="en-US" altLang="zh-CN" sz="1000" b="1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6503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ea typeface="Inter" panose="020B0502030000000004" pitchFamily="34" charset="0"/>
                </a:rPr>
                <a:t>Custumer</a:t>
              </a:r>
              <a:r>
                <a:rPr lang="en-US" sz="1000" dirty="0">
                  <a:solidFill>
                    <a:schemeClr val="bg1"/>
                  </a:solidFill>
                  <a:ea typeface="Inter" panose="020B0502030000000004" pitchFamily="34" charset="0"/>
                </a:rPr>
                <a:t> </a:t>
              </a:r>
              <a:endParaRPr lang="en-US" sz="1000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</p:grpSp>
      <p:grpSp>
        <p:nvGrpSpPr>
          <p:cNvPr id="12" name="Group 1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138358" y="6145696"/>
            <a:ext cx="2129790" cy="491330"/>
            <a:chOff x="8469828" y="5584991"/>
            <a:chExt cx="2129790" cy="491330"/>
          </a:xfrm>
        </p:grpSpPr>
        <p:sp>
          <p:nvSpPr>
            <p:cNvPr id="35" name="TextBox 34"/>
            <p:cNvSpPr txBox="1"/>
            <p:nvPr/>
          </p:nvSpPr>
          <p:spPr>
            <a:xfrm>
              <a:off x="8469828" y="5584991"/>
              <a:ext cx="15119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Company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" panose="020B05020300000000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6982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Inter" panose="020B0502030000000004" pitchFamily="34" charset="0"/>
                </a:rPr>
                <a:t>Team Leader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Inter" panose="020B0502030000000004" pitchFamily="34" charset="0"/>
              </a:endParaRPr>
            </a:p>
          </p:txBody>
        </p:sp>
      </p:grpSp>
      <p:sp>
        <p:nvSpPr>
          <p:cNvPr id="81" name="TextBox 8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475615" y="290830"/>
            <a:ext cx="3998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用户反馈与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更新</a:t>
            </a:r>
            <a:endParaRPr lang="zh-CN" altLang="en-US" sz="4000" b="1" dirty="0">
              <a:solidFill>
                <a:schemeClr val="bg1"/>
              </a:solidFill>
              <a:latin typeface="+mj-lt"/>
              <a:cs typeface="Poppins" panose="00000500000000000000" charset="0"/>
            </a:endParaRPr>
          </a:p>
        </p:txBody>
      </p:sp>
      <p:grpSp>
        <p:nvGrpSpPr>
          <p:cNvPr id="79" name="Group 7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75615" y="1515745"/>
            <a:ext cx="5452745" cy="3902075"/>
            <a:chOff x="4012574" y="499566"/>
            <a:chExt cx="3033711" cy="1803287"/>
          </a:xfrm>
        </p:grpSpPr>
        <p:sp>
          <p:nvSpPr>
            <p:cNvPr id="63" name="Rectangle: Rounded Corners 62"/>
            <p:cNvSpPr/>
            <p:nvPr/>
          </p:nvSpPr>
          <p:spPr>
            <a:xfrm>
              <a:off x="401257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 rot="10800000">
              <a:off x="4474267" y="2206219"/>
              <a:ext cx="125743" cy="96634"/>
            </a:xfrm>
            <a:prstGeom prst="triangle">
              <a:avLst>
                <a:gd name="adj" fmla="val 65120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83" name="Group 8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7059930" y="997585"/>
            <a:ext cx="4606925" cy="4885690"/>
            <a:chOff x="7517364" y="499566"/>
            <a:chExt cx="3033711" cy="1759357"/>
          </a:xfrm>
        </p:grpSpPr>
        <p:sp>
          <p:nvSpPr>
            <p:cNvPr id="70" name="Rectangle: Rounded Corners 69"/>
            <p:cNvSpPr/>
            <p:nvPr/>
          </p:nvSpPr>
          <p:spPr>
            <a:xfrm>
              <a:off x="751736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/>
            <p:cNvSpPr/>
            <p:nvPr/>
          </p:nvSpPr>
          <p:spPr>
            <a:xfrm rot="10800000">
              <a:off x="7853978" y="2206317"/>
              <a:ext cx="134228" cy="52606"/>
            </a:xfrm>
            <a:prstGeom prst="triangle">
              <a:avLst>
                <a:gd name="adj" fmla="val 69143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8" name="矩形 4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25475" y="1626870"/>
            <a:ext cx="530288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1.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上传视频缺少限制，可能导致性能问题与处理失败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超大视频会显著增加上传时间与后端处理压力，且容易引发超时与失败。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2.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Log Out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缺少二次确认弹窗，易误触退出（可用性问题）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用户反馈退出登录操作缺少确认步骤，容易误触导致直接退出，影响使用连贯性与体验。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9" name="矩形 4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7367905" y="1171575"/>
            <a:ext cx="409575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：新增上传限制（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≤50MB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或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≤1min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）并增加提示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在上传阶段加入文件大小与时长阈值校验，提供明确提示与替代建议（例如压缩或截取），减少失败与资源浪费。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：新增退出登录二次确认对话框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在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Log Out 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操作前增加确认弹窗（确认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取消），并可在确认后再执行清除登录态与跳转逻辑，从交互层面降低误触退出的概率。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8" name="图片占位符 7" descr="迷人的快乐的女孩正在休息的时候看男友发来的愉快的手机短信。微笑的女商人在手机上收到了顾客的积极反馈"/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>
          <a:blip r:embed="rId2"/>
          <a:srcRect l="19951" r="19951"/>
          <a:stretch>
            <a:fillRect/>
          </a:stretch>
        </p:blipFill>
        <p:spPr>
          <a:xfrm>
            <a:off x="1119754" y="5584902"/>
            <a:ext cx="540000" cy="598030"/>
          </a:xfrm>
        </p:spPr>
      </p:pic>
      <p:pic>
        <p:nvPicPr>
          <p:cNvPr id="59" name="图片占位符 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379809" y="6092902"/>
            <a:ext cx="598030" cy="598030"/>
          </a:xfr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5928360" y="1793240"/>
            <a:ext cx="1439545" cy="1067435"/>
            <a:chOff x="7046" y="2824"/>
            <a:chExt cx="5098" cy="2221"/>
          </a:xfrm>
        </p:grpSpPr>
        <p:sp>
          <p:nvSpPr>
            <p:cNvPr id="45" name="Freeform: Shape 44"/>
            <p:cNvSpPr/>
            <p:nvPr>
              <p:custDataLst>
                <p:tags r:id="rId4"/>
              </p:custDataLst>
            </p:nvPr>
          </p:nvSpPr>
          <p:spPr>
            <a:xfrm>
              <a:off x="7046" y="2824"/>
              <a:ext cx="5098" cy="2221"/>
            </a:xfrm>
            <a:custGeom>
              <a:avLst/>
              <a:gdLst>
                <a:gd name="connsiteX0" fmla="*/ 3749143 w 4244443"/>
                <a:gd name="connsiteY0" fmla="*/ 0 h 1981200"/>
                <a:gd name="connsiteX1" fmla="*/ 4244443 w 4244443"/>
                <a:gd name="connsiteY1" fmla="*/ 495300 h 1981200"/>
                <a:gd name="connsiteX2" fmla="*/ 3749143 w 4244443"/>
                <a:gd name="connsiteY2" fmla="*/ 990600 h 1981200"/>
                <a:gd name="connsiteX3" fmla="*/ 3749143 w 4244443"/>
                <a:gd name="connsiteY3" fmla="*/ 742950 h 1981200"/>
                <a:gd name="connsiteX4" fmla="*/ 3090053 w 4244443"/>
                <a:gd name="connsiteY4" fmla="*/ 742950 h 1981200"/>
                <a:gd name="connsiteX5" fmla="*/ 2726125 w 4244443"/>
                <a:gd name="connsiteY5" fmla="*/ 1039560 h 1981200"/>
                <a:gd name="connsiteX6" fmla="*/ 2720094 w 4244443"/>
                <a:gd name="connsiteY6" fmla="*/ 1099387 h 1981200"/>
                <a:gd name="connsiteX7" fmla="*/ 2721068 w 4244443"/>
                <a:gd name="connsiteY7" fmla="*/ 1099387 h 1981200"/>
                <a:gd name="connsiteX8" fmla="*/ 2721835 w 4244443"/>
                <a:gd name="connsiteY8" fmla="*/ 1114425 h 1981200"/>
                <a:gd name="connsiteX9" fmla="*/ 1846392 w 4244443"/>
                <a:gd name="connsiteY9" fmla="*/ 1981200 h 1981200"/>
                <a:gd name="connsiteX10" fmla="*/ 0 w 4244443"/>
                <a:gd name="connsiteY10" fmla="*/ 1981200 h 1981200"/>
                <a:gd name="connsiteX11" fmla="*/ 0 w 4244443"/>
                <a:gd name="connsiteY11" fmla="*/ 1485900 h 1981200"/>
                <a:gd name="connsiteX12" fmla="*/ 1846392 w 4244443"/>
                <a:gd name="connsiteY12" fmla="*/ 1485900 h 1981200"/>
                <a:gd name="connsiteX13" fmla="*/ 2221582 w 4244443"/>
                <a:gd name="connsiteY13" fmla="*/ 1114425 h 1981200"/>
                <a:gd name="connsiteX14" fmla="*/ 2220051 w 4244443"/>
                <a:gd name="connsiteY14" fmla="*/ 1099387 h 1981200"/>
                <a:gd name="connsiteX15" fmla="*/ 2224038 w 4244443"/>
                <a:gd name="connsiteY15" fmla="*/ 1099387 h 1981200"/>
                <a:gd name="connsiteX16" fmla="*/ 2227753 w 4244443"/>
                <a:gd name="connsiteY16" fmla="*/ 1025802 h 1981200"/>
                <a:gd name="connsiteX17" fmla="*/ 3090053 w 4244443"/>
                <a:gd name="connsiteY17" fmla="*/ 247650 h 1981200"/>
                <a:gd name="connsiteX18" fmla="*/ 3749143 w 4244443"/>
                <a:gd name="connsiteY18" fmla="*/ 2476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4443" h="1981200">
                  <a:moveTo>
                    <a:pt x="3749143" y="0"/>
                  </a:moveTo>
                  <a:lnTo>
                    <a:pt x="4244443" y="495300"/>
                  </a:lnTo>
                  <a:lnTo>
                    <a:pt x="3749143" y="990600"/>
                  </a:lnTo>
                  <a:lnTo>
                    <a:pt x="3749143" y="742950"/>
                  </a:lnTo>
                  <a:lnTo>
                    <a:pt x="3090053" y="742950"/>
                  </a:lnTo>
                  <a:cubicBezTo>
                    <a:pt x="2910538" y="742950"/>
                    <a:pt x="2760764" y="870285"/>
                    <a:pt x="2726125" y="1039560"/>
                  </a:cubicBezTo>
                  <a:lnTo>
                    <a:pt x="2720094" y="1099387"/>
                  </a:lnTo>
                  <a:lnTo>
                    <a:pt x="2721068" y="1099387"/>
                  </a:lnTo>
                  <a:lnTo>
                    <a:pt x="2721835" y="1114425"/>
                  </a:lnTo>
                  <a:cubicBezTo>
                    <a:pt x="2721835" y="1593132"/>
                    <a:pt x="2329887" y="1981200"/>
                    <a:pt x="1846392" y="1981200"/>
                  </a:cubicBezTo>
                  <a:lnTo>
                    <a:pt x="0" y="1981200"/>
                  </a:lnTo>
                  <a:lnTo>
                    <a:pt x="0" y="1485900"/>
                  </a:lnTo>
                  <a:lnTo>
                    <a:pt x="1846392" y="1485900"/>
                  </a:lnTo>
                  <a:cubicBezTo>
                    <a:pt x="2053604" y="1485900"/>
                    <a:pt x="2221582" y="1319585"/>
                    <a:pt x="2221582" y="1114425"/>
                  </a:cubicBezTo>
                  <a:lnTo>
                    <a:pt x="2220051" y="1099387"/>
                  </a:lnTo>
                  <a:lnTo>
                    <a:pt x="2224038" y="1099387"/>
                  </a:lnTo>
                  <a:lnTo>
                    <a:pt x="2227753" y="1025802"/>
                  </a:lnTo>
                  <a:cubicBezTo>
                    <a:pt x="2272141" y="588725"/>
                    <a:pt x="2641265" y="247650"/>
                    <a:pt x="3090053" y="247650"/>
                  </a:cubicBezTo>
                  <a:lnTo>
                    <a:pt x="3749143" y="2476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6" name="Rectangle 45"/>
            <p:cNvSpPr/>
            <p:nvPr>
              <p:custDataLst>
                <p:tags r:id="rId5"/>
              </p:custDataLst>
            </p:nvPr>
          </p:nvSpPr>
          <p:spPr>
            <a:xfrm>
              <a:off x="10011" y="3090"/>
              <a:ext cx="1493" cy="45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Inter" panose="020B0502030000000004" pitchFamily="34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endParaRPr>
            </a:p>
          </p:txBody>
        </p:sp>
      </p:grpSp>
      <p:sp>
        <p:nvSpPr>
          <p:cNvPr id="44" name="Freeform: Shape 43"/>
          <p:cNvSpPr/>
          <p:nvPr>
            <p:custDataLst>
              <p:tags r:id="rId6"/>
            </p:custDataLst>
          </p:nvPr>
        </p:nvSpPr>
        <p:spPr>
          <a:xfrm flipV="1">
            <a:off x="5928360" y="3806190"/>
            <a:ext cx="1451610" cy="1007745"/>
          </a:xfrm>
          <a:custGeom>
            <a:avLst/>
            <a:gdLst>
              <a:gd name="connsiteX0" fmla="*/ 0 w 4244443"/>
              <a:gd name="connsiteY0" fmla="*/ 1981200 h 1981200"/>
              <a:gd name="connsiteX1" fmla="*/ 1846392 w 4244443"/>
              <a:gd name="connsiteY1" fmla="*/ 1981200 h 1981200"/>
              <a:gd name="connsiteX2" fmla="*/ 2721835 w 4244443"/>
              <a:gd name="connsiteY2" fmla="*/ 1114425 h 1981200"/>
              <a:gd name="connsiteX3" fmla="*/ 2721068 w 4244443"/>
              <a:gd name="connsiteY3" fmla="*/ 1099387 h 1981200"/>
              <a:gd name="connsiteX4" fmla="*/ 2720094 w 4244443"/>
              <a:gd name="connsiteY4" fmla="*/ 1099387 h 1981200"/>
              <a:gd name="connsiteX5" fmla="*/ 2726125 w 4244443"/>
              <a:gd name="connsiteY5" fmla="*/ 1039560 h 1981200"/>
              <a:gd name="connsiteX6" fmla="*/ 3090053 w 4244443"/>
              <a:gd name="connsiteY6" fmla="*/ 742950 h 1981200"/>
              <a:gd name="connsiteX7" fmla="*/ 3749143 w 4244443"/>
              <a:gd name="connsiteY7" fmla="*/ 742950 h 1981200"/>
              <a:gd name="connsiteX8" fmla="*/ 3749143 w 4244443"/>
              <a:gd name="connsiteY8" fmla="*/ 990600 h 1981200"/>
              <a:gd name="connsiteX9" fmla="*/ 4244443 w 4244443"/>
              <a:gd name="connsiteY9" fmla="*/ 495300 h 1981200"/>
              <a:gd name="connsiteX10" fmla="*/ 3749143 w 4244443"/>
              <a:gd name="connsiteY10" fmla="*/ 0 h 1981200"/>
              <a:gd name="connsiteX11" fmla="*/ 3749143 w 4244443"/>
              <a:gd name="connsiteY11" fmla="*/ 247650 h 1981200"/>
              <a:gd name="connsiteX12" fmla="*/ 3090053 w 4244443"/>
              <a:gd name="connsiteY12" fmla="*/ 247650 h 1981200"/>
              <a:gd name="connsiteX13" fmla="*/ 2227753 w 4244443"/>
              <a:gd name="connsiteY13" fmla="*/ 1025802 h 1981200"/>
              <a:gd name="connsiteX14" fmla="*/ 2224038 w 4244443"/>
              <a:gd name="connsiteY14" fmla="*/ 1099387 h 1981200"/>
              <a:gd name="connsiteX15" fmla="*/ 2220051 w 4244443"/>
              <a:gd name="connsiteY15" fmla="*/ 1099387 h 1981200"/>
              <a:gd name="connsiteX16" fmla="*/ 2221582 w 4244443"/>
              <a:gd name="connsiteY16" fmla="*/ 1114425 h 1981200"/>
              <a:gd name="connsiteX17" fmla="*/ 1846392 w 4244443"/>
              <a:gd name="connsiteY17" fmla="*/ 1485900 h 1981200"/>
              <a:gd name="connsiteX18" fmla="*/ 0 w 4244443"/>
              <a:gd name="connsiteY18" fmla="*/ 14859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4443" h="1981200">
                <a:moveTo>
                  <a:pt x="0" y="1981200"/>
                </a:moveTo>
                <a:lnTo>
                  <a:pt x="1846392" y="1981200"/>
                </a:lnTo>
                <a:cubicBezTo>
                  <a:pt x="2329887" y="1981200"/>
                  <a:pt x="2721835" y="1593132"/>
                  <a:pt x="2721835" y="1114425"/>
                </a:cubicBezTo>
                <a:lnTo>
                  <a:pt x="2721068" y="1099387"/>
                </a:lnTo>
                <a:lnTo>
                  <a:pt x="2720094" y="1099387"/>
                </a:lnTo>
                <a:lnTo>
                  <a:pt x="2726125" y="1039560"/>
                </a:lnTo>
                <a:cubicBezTo>
                  <a:pt x="2760764" y="870285"/>
                  <a:pt x="2910538" y="742950"/>
                  <a:pt x="3090053" y="742950"/>
                </a:cubicBezTo>
                <a:lnTo>
                  <a:pt x="3749143" y="742950"/>
                </a:lnTo>
                <a:lnTo>
                  <a:pt x="3749143" y="990600"/>
                </a:lnTo>
                <a:lnTo>
                  <a:pt x="4244443" y="495300"/>
                </a:lnTo>
                <a:lnTo>
                  <a:pt x="3749143" y="0"/>
                </a:lnTo>
                <a:lnTo>
                  <a:pt x="3749143" y="247650"/>
                </a:lnTo>
                <a:lnTo>
                  <a:pt x="3090053" y="247650"/>
                </a:lnTo>
                <a:cubicBezTo>
                  <a:pt x="2641265" y="247650"/>
                  <a:pt x="2272141" y="588725"/>
                  <a:pt x="2227753" y="1025802"/>
                </a:cubicBezTo>
                <a:lnTo>
                  <a:pt x="2224038" y="1099387"/>
                </a:lnTo>
                <a:lnTo>
                  <a:pt x="2220051" y="1099387"/>
                </a:lnTo>
                <a:lnTo>
                  <a:pt x="2221582" y="1114425"/>
                </a:lnTo>
                <a:cubicBezTo>
                  <a:pt x="2221582" y="1319585"/>
                  <a:pt x="2053604" y="1485900"/>
                  <a:pt x="1846392" y="1485900"/>
                </a:cubicBezTo>
                <a:lnTo>
                  <a:pt x="0" y="14859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7" name="Rectangle 46"/>
          <p:cNvSpPr/>
          <p:nvPr>
            <p:custDataLst>
              <p:tags r:id="rId7"/>
            </p:custDataLst>
          </p:nvPr>
        </p:nvSpPr>
        <p:spPr>
          <a:xfrm>
            <a:off x="6652260" y="4365625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an dir="u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>
                <a:lumMod val="95000"/>
                <a:lumOff val="5000"/>
              </a:schemeClr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878303" y="5637696"/>
            <a:ext cx="2129790" cy="491330"/>
            <a:chOff x="4965038" y="5584991"/>
            <a:chExt cx="2129790" cy="491330"/>
          </a:xfrm>
        </p:grpSpPr>
        <p:sp>
          <p:nvSpPr>
            <p:cNvPr id="8" name="TextBox 7"/>
            <p:cNvSpPr txBox="1"/>
            <p:nvPr/>
          </p:nvSpPr>
          <p:spPr>
            <a:xfrm>
              <a:off x="4965038" y="5584991"/>
              <a:ext cx="1511962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User 3</a:t>
              </a:r>
              <a:endParaRPr lang="en-US" altLang="zh-CN" sz="1000" b="1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6503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ea typeface="Inter" panose="020B0502030000000004" pitchFamily="34" charset="0"/>
                </a:rPr>
                <a:t>Custumer</a:t>
              </a:r>
              <a:r>
                <a:rPr lang="en-US" sz="1000" dirty="0">
                  <a:solidFill>
                    <a:schemeClr val="bg1"/>
                  </a:solidFill>
                  <a:ea typeface="Inter" panose="020B0502030000000004" pitchFamily="34" charset="0"/>
                </a:rPr>
                <a:t> </a:t>
              </a:r>
              <a:endParaRPr lang="en-US" sz="1000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</p:grpSp>
      <p:sp>
        <p:nvSpPr>
          <p:cNvPr id="81" name="TextBox 8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475615" y="290830"/>
            <a:ext cx="3998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用户反馈与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更新</a:t>
            </a:r>
            <a:endParaRPr lang="zh-CN" altLang="en-US" sz="4000" b="1" dirty="0">
              <a:solidFill>
                <a:schemeClr val="bg1"/>
              </a:solidFill>
              <a:latin typeface="+mj-lt"/>
              <a:cs typeface="Poppins" panose="00000500000000000000" charset="0"/>
            </a:endParaRPr>
          </a:p>
        </p:txBody>
      </p:sp>
      <p:grpSp>
        <p:nvGrpSpPr>
          <p:cNvPr id="79" name="Group 7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75615" y="1175385"/>
            <a:ext cx="5452745" cy="4242435"/>
            <a:chOff x="4012574" y="499566"/>
            <a:chExt cx="3033711" cy="1803287"/>
          </a:xfrm>
        </p:grpSpPr>
        <p:sp>
          <p:nvSpPr>
            <p:cNvPr id="63" name="Rectangle: Rounded Corners 62"/>
            <p:cNvSpPr/>
            <p:nvPr/>
          </p:nvSpPr>
          <p:spPr>
            <a:xfrm>
              <a:off x="401257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 rot="10800000">
              <a:off x="4474267" y="2206219"/>
              <a:ext cx="125743" cy="96634"/>
            </a:xfrm>
            <a:prstGeom prst="triangle">
              <a:avLst>
                <a:gd name="adj" fmla="val 65120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83" name="Group 8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7059930" y="290195"/>
            <a:ext cx="4606925" cy="5691505"/>
            <a:chOff x="7517364" y="499566"/>
            <a:chExt cx="3033711" cy="1759357"/>
          </a:xfrm>
        </p:grpSpPr>
        <p:sp>
          <p:nvSpPr>
            <p:cNvPr id="70" name="Rectangle: Rounded Corners 69"/>
            <p:cNvSpPr/>
            <p:nvPr/>
          </p:nvSpPr>
          <p:spPr>
            <a:xfrm>
              <a:off x="751736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/>
            <p:cNvSpPr/>
            <p:nvPr/>
          </p:nvSpPr>
          <p:spPr>
            <a:xfrm rot="10800000">
              <a:off x="7853978" y="2206317"/>
              <a:ext cx="134228" cy="52606"/>
            </a:xfrm>
            <a:prstGeom prst="triangle">
              <a:avLst>
                <a:gd name="adj" fmla="val 69143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8" name="矩形 4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523875" y="1259840"/>
            <a:ext cx="5429885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列表标签配色存在撞色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辨识度不足问题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在列表视图中，标签颜色偶发接近或冲突，影响可读性与区分度。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2. 时间显示未按本地时区呈现（非东八区）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观察到时间显示偏差，期望默认以本地时区（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UTC+8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）展示。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模型详情页缺少编辑能力与问题反馈渠道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用户无法在模型发布后修改信息，也缺少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报告问题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举报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入口，影响内容治理与可维护性。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9" name="矩形 4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7367905" y="424180"/>
            <a:ext cx="4171315" cy="549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：改进配色生成策略并扩大色域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采用循环列表分配策略以降低哈希碰撞概率，并扩大可选色彩范围。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：统一后端存储为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UTC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，前端按设备时区自动换算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数据库端统一以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UTC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（零时区）存储时间戳，前端展示层基于设备时区进行自动换算。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：在模型详情页新增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编辑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与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报告问题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功能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提供模型信息编辑入口（受权限控制），并加入问题报告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举报流程，形成基本治理闭环。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8" name="图片占位符 7" descr="Young man using laptop computer and smart phone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16659" r="16659"/>
          <a:stretch>
            <a:fillRect/>
          </a:stretch>
        </p:blipFill>
        <p:spPr>
          <a:xfrm>
            <a:off x="1119754" y="5584902"/>
            <a:ext cx="598030" cy="598030"/>
          </a:xfrm>
        </p:spPr>
      </p:pic>
      <p:pic>
        <p:nvPicPr>
          <p:cNvPr id="59" name="图片占位符 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379809" y="6092902"/>
            <a:ext cx="598030" cy="598030"/>
          </a:xfr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grpSp>
        <p:nvGrpSpPr>
          <p:cNvPr id="9" name="组合 8"/>
          <p:cNvGrpSpPr/>
          <p:nvPr/>
        </p:nvGrpSpPr>
        <p:grpSpPr>
          <a:xfrm>
            <a:off x="5928360" y="1234440"/>
            <a:ext cx="1439545" cy="1067435"/>
            <a:chOff x="7046" y="2824"/>
            <a:chExt cx="5098" cy="2221"/>
          </a:xfrm>
        </p:grpSpPr>
        <p:sp>
          <p:nvSpPr>
            <p:cNvPr id="45" name="Freeform: Shape 44"/>
            <p:cNvSpPr/>
            <p:nvPr>
              <p:custDataLst>
                <p:tags r:id="rId3"/>
              </p:custDataLst>
            </p:nvPr>
          </p:nvSpPr>
          <p:spPr>
            <a:xfrm>
              <a:off x="7046" y="2824"/>
              <a:ext cx="5098" cy="2221"/>
            </a:xfrm>
            <a:custGeom>
              <a:avLst/>
              <a:gdLst>
                <a:gd name="connsiteX0" fmla="*/ 3749143 w 4244443"/>
                <a:gd name="connsiteY0" fmla="*/ 0 h 1981200"/>
                <a:gd name="connsiteX1" fmla="*/ 4244443 w 4244443"/>
                <a:gd name="connsiteY1" fmla="*/ 495300 h 1981200"/>
                <a:gd name="connsiteX2" fmla="*/ 3749143 w 4244443"/>
                <a:gd name="connsiteY2" fmla="*/ 990600 h 1981200"/>
                <a:gd name="connsiteX3" fmla="*/ 3749143 w 4244443"/>
                <a:gd name="connsiteY3" fmla="*/ 742950 h 1981200"/>
                <a:gd name="connsiteX4" fmla="*/ 3090053 w 4244443"/>
                <a:gd name="connsiteY4" fmla="*/ 742950 h 1981200"/>
                <a:gd name="connsiteX5" fmla="*/ 2726125 w 4244443"/>
                <a:gd name="connsiteY5" fmla="*/ 1039560 h 1981200"/>
                <a:gd name="connsiteX6" fmla="*/ 2720094 w 4244443"/>
                <a:gd name="connsiteY6" fmla="*/ 1099387 h 1981200"/>
                <a:gd name="connsiteX7" fmla="*/ 2721068 w 4244443"/>
                <a:gd name="connsiteY7" fmla="*/ 1099387 h 1981200"/>
                <a:gd name="connsiteX8" fmla="*/ 2721835 w 4244443"/>
                <a:gd name="connsiteY8" fmla="*/ 1114425 h 1981200"/>
                <a:gd name="connsiteX9" fmla="*/ 1846392 w 4244443"/>
                <a:gd name="connsiteY9" fmla="*/ 1981200 h 1981200"/>
                <a:gd name="connsiteX10" fmla="*/ 0 w 4244443"/>
                <a:gd name="connsiteY10" fmla="*/ 1981200 h 1981200"/>
                <a:gd name="connsiteX11" fmla="*/ 0 w 4244443"/>
                <a:gd name="connsiteY11" fmla="*/ 1485900 h 1981200"/>
                <a:gd name="connsiteX12" fmla="*/ 1846392 w 4244443"/>
                <a:gd name="connsiteY12" fmla="*/ 1485900 h 1981200"/>
                <a:gd name="connsiteX13" fmla="*/ 2221582 w 4244443"/>
                <a:gd name="connsiteY13" fmla="*/ 1114425 h 1981200"/>
                <a:gd name="connsiteX14" fmla="*/ 2220051 w 4244443"/>
                <a:gd name="connsiteY14" fmla="*/ 1099387 h 1981200"/>
                <a:gd name="connsiteX15" fmla="*/ 2224038 w 4244443"/>
                <a:gd name="connsiteY15" fmla="*/ 1099387 h 1981200"/>
                <a:gd name="connsiteX16" fmla="*/ 2227753 w 4244443"/>
                <a:gd name="connsiteY16" fmla="*/ 1025802 h 1981200"/>
                <a:gd name="connsiteX17" fmla="*/ 3090053 w 4244443"/>
                <a:gd name="connsiteY17" fmla="*/ 247650 h 1981200"/>
                <a:gd name="connsiteX18" fmla="*/ 3749143 w 4244443"/>
                <a:gd name="connsiteY18" fmla="*/ 2476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4443" h="1981200">
                  <a:moveTo>
                    <a:pt x="3749143" y="0"/>
                  </a:moveTo>
                  <a:lnTo>
                    <a:pt x="4244443" y="495300"/>
                  </a:lnTo>
                  <a:lnTo>
                    <a:pt x="3749143" y="990600"/>
                  </a:lnTo>
                  <a:lnTo>
                    <a:pt x="3749143" y="742950"/>
                  </a:lnTo>
                  <a:lnTo>
                    <a:pt x="3090053" y="742950"/>
                  </a:lnTo>
                  <a:cubicBezTo>
                    <a:pt x="2910538" y="742950"/>
                    <a:pt x="2760764" y="870285"/>
                    <a:pt x="2726125" y="1039560"/>
                  </a:cubicBezTo>
                  <a:lnTo>
                    <a:pt x="2720094" y="1099387"/>
                  </a:lnTo>
                  <a:lnTo>
                    <a:pt x="2721068" y="1099387"/>
                  </a:lnTo>
                  <a:lnTo>
                    <a:pt x="2721835" y="1114425"/>
                  </a:lnTo>
                  <a:cubicBezTo>
                    <a:pt x="2721835" y="1593132"/>
                    <a:pt x="2329887" y="1981200"/>
                    <a:pt x="1846392" y="1981200"/>
                  </a:cubicBezTo>
                  <a:lnTo>
                    <a:pt x="0" y="1981200"/>
                  </a:lnTo>
                  <a:lnTo>
                    <a:pt x="0" y="1485900"/>
                  </a:lnTo>
                  <a:lnTo>
                    <a:pt x="1846392" y="1485900"/>
                  </a:lnTo>
                  <a:cubicBezTo>
                    <a:pt x="2053604" y="1485900"/>
                    <a:pt x="2221582" y="1319585"/>
                    <a:pt x="2221582" y="1114425"/>
                  </a:cubicBezTo>
                  <a:lnTo>
                    <a:pt x="2220051" y="1099387"/>
                  </a:lnTo>
                  <a:lnTo>
                    <a:pt x="2224038" y="1099387"/>
                  </a:lnTo>
                  <a:lnTo>
                    <a:pt x="2227753" y="1025802"/>
                  </a:lnTo>
                  <a:cubicBezTo>
                    <a:pt x="2272141" y="588725"/>
                    <a:pt x="2641265" y="247650"/>
                    <a:pt x="3090053" y="247650"/>
                  </a:cubicBezTo>
                  <a:lnTo>
                    <a:pt x="3749143" y="2476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6" name="Rectangle 45"/>
            <p:cNvSpPr/>
            <p:nvPr>
              <p:custDataLst>
                <p:tags r:id="rId4"/>
              </p:custDataLst>
            </p:nvPr>
          </p:nvSpPr>
          <p:spPr>
            <a:xfrm>
              <a:off x="10011" y="3090"/>
              <a:ext cx="1493" cy="45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Inter" panose="020B0502030000000004" pitchFamily="34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endParaRPr>
            </a:p>
          </p:txBody>
        </p:sp>
      </p:grpSp>
      <p:sp>
        <p:nvSpPr>
          <p:cNvPr id="44" name="Freeform: Shape 43"/>
          <p:cNvSpPr/>
          <p:nvPr>
            <p:custDataLst>
              <p:tags r:id="rId5"/>
            </p:custDataLst>
          </p:nvPr>
        </p:nvSpPr>
        <p:spPr>
          <a:xfrm flipV="1">
            <a:off x="5928360" y="4301490"/>
            <a:ext cx="1451610" cy="1007745"/>
          </a:xfrm>
          <a:custGeom>
            <a:avLst/>
            <a:gdLst>
              <a:gd name="connsiteX0" fmla="*/ 0 w 4244443"/>
              <a:gd name="connsiteY0" fmla="*/ 1981200 h 1981200"/>
              <a:gd name="connsiteX1" fmla="*/ 1846392 w 4244443"/>
              <a:gd name="connsiteY1" fmla="*/ 1981200 h 1981200"/>
              <a:gd name="connsiteX2" fmla="*/ 2721835 w 4244443"/>
              <a:gd name="connsiteY2" fmla="*/ 1114425 h 1981200"/>
              <a:gd name="connsiteX3" fmla="*/ 2721068 w 4244443"/>
              <a:gd name="connsiteY3" fmla="*/ 1099387 h 1981200"/>
              <a:gd name="connsiteX4" fmla="*/ 2720094 w 4244443"/>
              <a:gd name="connsiteY4" fmla="*/ 1099387 h 1981200"/>
              <a:gd name="connsiteX5" fmla="*/ 2726125 w 4244443"/>
              <a:gd name="connsiteY5" fmla="*/ 1039560 h 1981200"/>
              <a:gd name="connsiteX6" fmla="*/ 3090053 w 4244443"/>
              <a:gd name="connsiteY6" fmla="*/ 742950 h 1981200"/>
              <a:gd name="connsiteX7" fmla="*/ 3749143 w 4244443"/>
              <a:gd name="connsiteY7" fmla="*/ 742950 h 1981200"/>
              <a:gd name="connsiteX8" fmla="*/ 3749143 w 4244443"/>
              <a:gd name="connsiteY8" fmla="*/ 990600 h 1981200"/>
              <a:gd name="connsiteX9" fmla="*/ 4244443 w 4244443"/>
              <a:gd name="connsiteY9" fmla="*/ 495300 h 1981200"/>
              <a:gd name="connsiteX10" fmla="*/ 3749143 w 4244443"/>
              <a:gd name="connsiteY10" fmla="*/ 0 h 1981200"/>
              <a:gd name="connsiteX11" fmla="*/ 3749143 w 4244443"/>
              <a:gd name="connsiteY11" fmla="*/ 247650 h 1981200"/>
              <a:gd name="connsiteX12" fmla="*/ 3090053 w 4244443"/>
              <a:gd name="connsiteY12" fmla="*/ 247650 h 1981200"/>
              <a:gd name="connsiteX13" fmla="*/ 2227753 w 4244443"/>
              <a:gd name="connsiteY13" fmla="*/ 1025802 h 1981200"/>
              <a:gd name="connsiteX14" fmla="*/ 2224038 w 4244443"/>
              <a:gd name="connsiteY14" fmla="*/ 1099387 h 1981200"/>
              <a:gd name="connsiteX15" fmla="*/ 2220051 w 4244443"/>
              <a:gd name="connsiteY15" fmla="*/ 1099387 h 1981200"/>
              <a:gd name="connsiteX16" fmla="*/ 2221582 w 4244443"/>
              <a:gd name="connsiteY16" fmla="*/ 1114425 h 1981200"/>
              <a:gd name="connsiteX17" fmla="*/ 1846392 w 4244443"/>
              <a:gd name="connsiteY17" fmla="*/ 1485900 h 1981200"/>
              <a:gd name="connsiteX18" fmla="*/ 0 w 4244443"/>
              <a:gd name="connsiteY18" fmla="*/ 14859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4443" h="1981200">
                <a:moveTo>
                  <a:pt x="0" y="1981200"/>
                </a:moveTo>
                <a:lnTo>
                  <a:pt x="1846392" y="1981200"/>
                </a:lnTo>
                <a:cubicBezTo>
                  <a:pt x="2329887" y="1981200"/>
                  <a:pt x="2721835" y="1593132"/>
                  <a:pt x="2721835" y="1114425"/>
                </a:cubicBezTo>
                <a:lnTo>
                  <a:pt x="2721068" y="1099387"/>
                </a:lnTo>
                <a:lnTo>
                  <a:pt x="2720094" y="1099387"/>
                </a:lnTo>
                <a:lnTo>
                  <a:pt x="2726125" y="1039560"/>
                </a:lnTo>
                <a:cubicBezTo>
                  <a:pt x="2760764" y="870285"/>
                  <a:pt x="2910538" y="742950"/>
                  <a:pt x="3090053" y="742950"/>
                </a:cubicBezTo>
                <a:lnTo>
                  <a:pt x="3749143" y="742950"/>
                </a:lnTo>
                <a:lnTo>
                  <a:pt x="3749143" y="990600"/>
                </a:lnTo>
                <a:lnTo>
                  <a:pt x="4244443" y="495300"/>
                </a:lnTo>
                <a:lnTo>
                  <a:pt x="3749143" y="0"/>
                </a:lnTo>
                <a:lnTo>
                  <a:pt x="3749143" y="247650"/>
                </a:lnTo>
                <a:lnTo>
                  <a:pt x="3090053" y="247650"/>
                </a:lnTo>
                <a:cubicBezTo>
                  <a:pt x="2641265" y="247650"/>
                  <a:pt x="2272141" y="588725"/>
                  <a:pt x="2227753" y="1025802"/>
                </a:cubicBezTo>
                <a:lnTo>
                  <a:pt x="2224038" y="1099387"/>
                </a:lnTo>
                <a:lnTo>
                  <a:pt x="2220051" y="1099387"/>
                </a:lnTo>
                <a:lnTo>
                  <a:pt x="2221582" y="1114425"/>
                </a:lnTo>
                <a:cubicBezTo>
                  <a:pt x="2221582" y="1319585"/>
                  <a:pt x="2053604" y="1485900"/>
                  <a:pt x="1846392" y="1485900"/>
                </a:cubicBezTo>
                <a:lnTo>
                  <a:pt x="0" y="14859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7" name="Rectangle 46"/>
          <p:cNvSpPr/>
          <p:nvPr>
            <p:custDataLst>
              <p:tags r:id="rId6"/>
            </p:custDataLst>
          </p:nvPr>
        </p:nvSpPr>
        <p:spPr>
          <a:xfrm>
            <a:off x="6652260" y="4860925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03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930900" y="2915285"/>
            <a:ext cx="1433195" cy="431800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178AA1"/>
              </a:gs>
            </a:gsLst>
            <a:path path="circle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Rectangle 46"/>
          <p:cNvSpPr/>
          <p:nvPr>
            <p:custDataLst>
              <p:tags r:id="rId7"/>
            </p:custDataLst>
          </p:nvPr>
        </p:nvSpPr>
        <p:spPr>
          <a:xfrm>
            <a:off x="6586855" y="2938780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grpSp>
        <p:nvGrpSpPr>
          <p:cNvPr id="5" name="Group 1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138358" y="6145696"/>
            <a:ext cx="2129790" cy="491330"/>
            <a:chOff x="8469828" y="5584991"/>
            <a:chExt cx="2129790" cy="491330"/>
          </a:xfrm>
        </p:grpSpPr>
        <p:sp>
          <p:nvSpPr>
            <p:cNvPr id="6" name="TextBox 34"/>
            <p:cNvSpPr txBox="1"/>
            <p:nvPr/>
          </p:nvSpPr>
          <p:spPr>
            <a:xfrm>
              <a:off x="8469828" y="5584991"/>
              <a:ext cx="15119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Company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" panose="020B0502030000000004" pitchFamily="34" charset="0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846982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Inter" panose="020B0502030000000004" pitchFamily="34" charset="0"/>
                </a:rPr>
                <a:t>Team Leader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Inter" panose="020B05020300000000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an dir="u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>
                <a:lumMod val="95000"/>
                <a:lumOff val="5000"/>
              </a:schemeClr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878303" y="5637696"/>
            <a:ext cx="2129790" cy="491330"/>
            <a:chOff x="4965038" y="5584991"/>
            <a:chExt cx="2129790" cy="491330"/>
          </a:xfrm>
        </p:grpSpPr>
        <p:sp>
          <p:nvSpPr>
            <p:cNvPr id="8" name="TextBox 7"/>
            <p:cNvSpPr txBox="1"/>
            <p:nvPr/>
          </p:nvSpPr>
          <p:spPr>
            <a:xfrm>
              <a:off x="4965038" y="5584991"/>
              <a:ext cx="1511962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User 4</a:t>
              </a:r>
              <a:endParaRPr lang="en-US" altLang="zh-CN" sz="1000" b="1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6503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ea typeface="Inter" panose="020B0502030000000004" pitchFamily="34" charset="0"/>
                </a:rPr>
                <a:t>Custumer</a:t>
              </a:r>
              <a:r>
                <a:rPr lang="en-US" sz="1000" dirty="0">
                  <a:solidFill>
                    <a:schemeClr val="bg1"/>
                  </a:solidFill>
                  <a:ea typeface="Inter" panose="020B0502030000000004" pitchFamily="34" charset="0"/>
                </a:rPr>
                <a:t> </a:t>
              </a:r>
              <a:endParaRPr lang="en-US" sz="1000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</p:grpSp>
      <p:sp>
        <p:nvSpPr>
          <p:cNvPr id="81" name="TextBox 8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475615" y="290830"/>
            <a:ext cx="3998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用户反馈与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更新</a:t>
            </a:r>
            <a:endParaRPr lang="zh-CN" altLang="en-US" sz="4000" b="1" dirty="0">
              <a:solidFill>
                <a:schemeClr val="bg1"/>
              </a:solidFill>
              <a:latin typeface="+mj-lt"/>
              <a:cs typeface="Poppins" panose="00000500000000000000" charset="0"/>
            </a:endParaRPr>
          </a:p>
        </p:txBody>
      </p:sp>
      <p:grpSp>
        <p:nvGrpSpPr>
          <p:cNvPr id="79" name="Group 7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75615" y="1162050"/>
            <a:ext cx="5452745" cy="4255770"/>
            <a:chOff x="4012574" y="499566"/>
            <a:chExt cx="3033711" cy="1803287"/>
          </a:xfrm>
        </p:grpSpPr>
        <p:sp>
          <p:nvSpPr>
            <p:cNvPr id="63" name="Rectangle: Rounded Corners 62"/>
            <p:cNvSpPr/>
            <p:nvPr/>
          </p:nvSpPr>
          <p:spPr>
            <a:xfrm>
              <a:off x="401257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 rot="10800000">
              <a:off x="4474267" y="2206219"/>
              <a:ext cx="125743" cy="96634"/>
            </a:xfrm>
            <a:prstGeom prst="triangle">
              <a:avLst>
                <a:gd name="adj" fmla="val 65120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83" name="Group 8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7059930" y="290195"/>
            <a:ext cx="4606925" cy="5691505"/>
            <a:chOff x="7517364" y="499566"/>
            <a:chExt cx="3033711" cy="1759357"/>
          </a:xfrm>
        </p:grpSpPr>
        <p:sp>
          <p:nvSpPr>
            <p:cNvPr id="70" name="Rectangle: Rounded Corners 69"/>
            <p:cNvSpPr/>
            <p:nvPr/>
          </p:nvSpPr>
          <p:spPr>
            <a:xfrm>
              <a:off x="751736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/>
            <p:cNvSpPr/>
            <p:nvPr/>
          </p:nvSpPr>
          <p:spPr>
            <a:xfrm rot="10800000">
              <a:off x="7853978" y="2206317"/>
              <a:ext cx="134228" cy="52606"/>
            </a:xfrm>
            <a:prstGeom prst="triangle">
              <a:avLst>
                <a:gd name="adj" fmla="val 69143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8" name="矩形 4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25475" y="1260475"/>
            <a:ext cx="5302885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1. 模型分享时不想填写描述，但主页缺少内容展示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分享模型时希望允许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无额外描述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，但模型主页仍需有可展示的简介文本，否则页面显得空。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2. 瀑布流列表刷新后卡片高度变化导致布局跳动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瀑布流主页面刷新后同一内容的卡片高度会发生变化，影响浏览连贯性。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聊天记录超过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50 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条后，加载历史消息卡顿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当消息量较大时，加载会导致渲染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请求阻塞，用户感知到明显的卡顿与掉帧。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9" name="矩形 4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7367905" y="290830"/>
            <a:ext cx="4311015" cy="549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：后端添加描述回退策略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后端在发布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分享模型时对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额外描述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进行校验：若用户未填写额外描述，则自动回退为创建模型时填写的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基础描述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简介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Fix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：持久化卡片高度以提升视觉稳定性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已在数据库中存储卡片高度，刷新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重载时优先使用已保存的高度进行布局。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：优化分片加载策略与预取机制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滑动至倒数第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4 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条提前请求更早的历史记录，避免用户到达列表顶部时才触发同步加载；同时优化列表增量插入与渲染策略以提升滚动流畅度。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8" name="图片占位符 7" descr="白色背景上积木组成的“反馈”字样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16871" r="16871"/>
          <a:stretch>
            <a:fillRect/>
          </a:stretch>
        </p:blipFill>
        <p:spPr>
          <a:xfrm>
            <a:off x="1119754" y="5584902"/>
            <a:ext cx="598030" cy="598030"/>
          </a:xfrm>
        </p:spPr>
      </p:pic>
      <p:pic>
        <p:nvPicPr>
          <p:cNvPr id="59" name="图片占位符 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379809" y="6092902"/>
            <a:ext cx="598030" cy="598030"/>
          </a:xfr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45" name="Freeform: Shape 44"/>
          <p:cNvSpPr/>
          <p:nvPr>
            <p:custDataLst>
              <p:tags r:id="rId3"/>
            </p:custDataLst>
          </p:nvPr>
        </p:nvSpPr>
        <p:spPr>
          <a:xfrm>
            <a:off x="5928360" y="1082040"/>
            <a:ext cx="1439545" cy="1067435"/>
          </a:xfrm>
          <a:custGeom>
            <a:avLst/>
            <a:gdLst>
              <a:gd name="connsiteX0" fmla="*/ 3749143 w 4244443"/>
              <a:gd name="connsiteY0" fmla="*/ 0 h 1981200"/>
              <a:gd name="connsiteX1" fmla="*/ 4244443 w 4244443"/>
              <a:gd name="connsiteY1" fmla="*/ 495300 h 1981200"/>
              <a:gd name="connsiteX2" fmla="*/ 3749143 w 4244443"/>
              <a:gd name="connsiteY2" fmla="*/ 990600 h 1981200"/>
              <a:gd name="connsiteX3" fmla="*/ 3749143 w 4244443"/>
              <a:gd name="connsiteY3" fmla="*/ 742950 h 1981200"/>
              <a:gd name="connsiteX4" fmla="*/ 3090053 w 4244443"/>
              <a:gd name="connsiteY4" fmla="*/ 742950 h 1981200"/>
              <a:gd name="connsiteX5" fmla="*/ 2726125 w 4244443"/>
              <a:gd name="connsiteY5" fmla="*/ 1039560 h 1981200"/>
              <a:gd name="connsiteX6" fmla="*/ 2720094 w 4244443"/>
              <a:gd name="connsiteY6" fmla="*/ 1099387 h 1981200"/>
              <a:gd name="connsiteX7" fmla="*/ 2721068 w 4244443"/>
              <a:gd name="connsiteY7" fmla="*/ 1099387 h 1981200"/>
              <a:gd name="connsiteX8" fmla="*/ 2721835 w 4244443"/>
              <a:gd name="connsiteY8" fmla="*/ 1114425 h 1981200"/>
              <a:gd name="connsiteX9" fmla="*/ 1846392 w 4244443"/>
              <a:gd name="connsiteY9" fmla="*/ 1981200 h 1981200"/>
              <a:gd name="connsiteX10" fmla="*/ 0 w 4244443"/>
              <a:gd name="connsiteY10" fmla="*/ 1981200 h 1981200"/>
              <a:gd name="connsiteX11" fmla="*/ 0 w 4244443"/>
              <a:gd name="connsiteY11" fmla="*/ 1485900 h 1981200"/>
              <a:gd name="connsiteX12" fmla="*/ 1846392 w 4244443"/>
              <a:gd name="connsiteY12" fmla="*/ 1485900 h 1981200"/>
              <a:gd name="connsiteX13" fmla="*/ 2221582 w 4244443"/>
              <a:gd name="connsiteY13" fmla="*/ 1114425 h 1981200"/>
              <a:gd name="connsiteX14" fmla="*/ 2220051 w 4244443"/>
              <a:gd name="connsiteY14" fmla="*/ 1099387 h 1981200"/>
              <a:gd name="connsiteX15" fmla="*/ 2224038 w 4244443"/>
              <a:gd name="connsiteY15" fmla="*/ 1099387 h 1981200"/>
              <a:gd name="connsiteX16" fmla="*/ 2227753 w 4244443"/>
              <a:gd name="connsiteY16" fmla="*/ 1025802 h 1981200"/>
              <a:gd name="connsiteX17" fmla="*/ 3090053 w 4244443"/>
              <a:gd name="connsiteY17" fmla="*/ 247650 h 1981200"/>
              <a:gd name="connsiteX18" fmla="*/ 3749143 w 4244443"/>
              <a:gd name="connsiteY18" fmla="*/ 24765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4443" h="1981200">
                <a:moveTo>
                  <a:pt x="3749143" y="0"/>
                </a:moveTo>
                <a:lnTo>
                  <a:pt x="4244443" y="495300"/>
                </a:lnTo>
                <a:lnTo>
                  <a:pt x="3749143" y="990600"/>
                </a:lnTo>
                <a:lnTo>
                  <a:pt x="3749143" y="742950"/>
                </a:lnTo>
                <a:lnTo>
                  <a:pt x="3090053" y="742950"/>
                </a:lnTo>
                <a:cubicBezTo>
                  <a:pt x="2910538" y="742950"/>
                  <a:pt x="2760764" y="870285"/>
                  <a:pt x="2726125" y="1039560"/>
                </a:cubicBezTo>
                <a:lnTo>
                  <a:pt x="2720094" y="1099387"/>
                </a:lnTo>
                <a:lnTo>
                  <a:pt x="2721068" y="1099387"/>
                </a:lnTo>
                <a:lnTo>
                  <a:pt x="2721835" y="1114425"/>
                </a:lnTo>
                <a:cubicBezTo>
                  <a:pt x="2721835" y="1593132"/>
                  <a:pt x="2329887" y="1981200"/>
                  <a:pt x="1846392" y="1981200"/>
                </a:cubicBezTo>
                <a:lnTo>
                  <a:pt x="0" y="1981200"/>
                </a:lnTo>
                <a:lnTo>
                  <a:pt x="0" y="1485900"/>
                </a:lnTo>
                <a:lnTo>
                  <a:pt x="1846392" y="1485900"/>
                </a:lnTo>
                <a:cubicBezTo>
                  <a:pt x="2053604" y="1485900"/>
                  <a:pt x="2221582" y="1319585"/>
                  <a:pt x="2221582" y="1114425"/>
                </a:cubicBezTo>
                <a:lnTo>
                  <a:pt x="2220051" y="1099387"/>
                </a:lnTo>
                <a:lnTo>
                  <a:pt x="2224038" y="1099387"/>
                </a:lnTo>
                <a:lnTo>
                  <a:pt x="2227753" y="1025802"/>
                </a:lnTo>
                <a:cubicBezTo>
                  <a:pt x="2272141" y="588725"/>
                  <a:pt x="2641265" y="247650"/>
                  <a:pt x="3090053" y="247650"/>
                </a:cubicBezTo>
                <a:lnTo>
                  <a:pt x="3749143" y="24765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178AA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6" name="Rectangle 45"/>
          <p:cNvSpPr/>
          <p:nvPr>
            <p:custDataLst>
              <p:tags r:id="rId4"/>
            </p:custDataLst>
          </p:nvPr>
        </p:nvSpPr>
        <p:spPr>
          <a:xfrm>
            <a:off x="6645275" y="1209675"/>
            <a:ext cx="421640" cy="2203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sp>
        <p:nvSpPr>
          <p:cNvPr id="44" name="Freeform: Shape 43"/>
          <p:cNvSpPr/>
          <p:nvPr>
            <p:custDataLst>
              <p:tags r:id="rId5"/>
            </p:custDataLst>
          </p:nvPr>
        </p:nvSpPr>
        <p:spPr>
          <a:xfrm flipV="1">
            <a:off x="5928360" y="4072890"/>
            <a:ext cx="1451610" cy="1007745"/>
          </a:xfrm>
          <a:custGeom>
            <a:avLst/>
            <a:gdLst>
              <a:gd name="connsiteX0" fmla="*/ 0 w 4244443"/>
              <a:gd name="connsiteY0" fmla="*/ 1981200 h 1981200"/>
              <a:gd name="connsiteX1" fmla="*/ 1846392 w 4244443"/>
              <a:gd name="connsiteY1" fmla="*/ 1981200 h 1981200"/>
              <a:gd name="connsiteX2" fmla="*/ 2721835 w 4244443"/>
              <a:gd name="connsiteY2" fmla="*/ 1114425 h 1981200"/>
              <a:gd name="connsiteX3" fmla="*/ 2721068 w 4244443"/>
              <a:gd name="connsiteY3" fmla="*/ 1099387 h 1981200"/>
              <a:gd name="connsiteX4" fmla="*/ 2720094 w 4244443"/>
              <a:gd name="connsiteY4" fmla="*/ 1099387 h 1981200"/>
              <a:gd name="connsiteX5" fmla="*/ 2726125 w 4244443"/>
              <a:gd name="connsiteY5" fmla="*/ 1039560 h 1981200"/>
              <a:gd name="connsiteX6" fmla="*/ 3090053 w 4244443"/>
              <a:gd name="connsiteY6" fmla="*/ 742950 h 1981200"/>
              <a:gd name="connsiteX7" fmla="*/ 3749143 w 4244443"/>
              <a:gd name="connsiteY7" fmla="*/ 742950 h 1981200"/>
              <a:gd name="connsiteX8" fmla="*/ 3749143 w 4244443"/>
              <a:gd name="connsiteY8" fmla="*/ 990600 h 1981200"/>
              <a:gd name="connsiteX9" fmla="*/ 4244443 w 4244443"/>
              <a:gd name="connsiteY9" fmla="*/ 495300 h 1981200"/>
              <a:gd name="connsiteX10" fmla="*/ 3749143 w 4244443"/>
              <a:gd name="connsiteY10" fmla="*/ 0 h 1981200"/>
              <a:gd name="connsiteX11" fmla="*/ 3749143 w 4244443"/>
              <a:gd name="connsiteY11" fmla="*/ 247650 h 1981200"/>
              <a:gd name="connsiteX12" fmla="*/ 3090053 w 4244443"/>
              <a:gd name="connsiteY12" fmla="*/ 247650 h 1981200"/>
              <a:gd name="connsiteX13" fmla="*/ 2227753 w 4244443"/>
              <a:gd name="connsiteY13" fmla="*/ 1025802 h 1981200"/>
              <a:gd name="connsiteX14" fmla="*/ 2224038 w 4244443"/>
              <a:gd name="connsiteY14" fmla="*/ 1099387 h 1981200"/>
              <a:gd name="connsiteX15" fmla="*/ 2220051 w 4244443"/>
              <a:gd name="connsiteY15" fmla="*/ 1099387 h 1981200"/>
              <a:gd name="connsiteX16" fmla="*/ 2221582 w 4244443"/>
              <a:gd name="connsiteY16" fmla="*/ 1114425 h 1981200"/>
              <a:gd name="connsiteX17" fmla="*/ 1846392 w 4244443"/>
              <a:gd name="connsiteY17" fmla="*/ 1485900 h 1981200"/>
              <a:gd name="connsiteX18" fmla="*/ 0 w 4244443"/>
              <a:gd name="connsiteY18" fmla="*/ 14859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4443" h="1981200">
                <a:moveTo>
                  <a:pt x="0" y="1981200"/>
                </a:moveTo>
                <a:lnTo>
                  <a:pt x="1846392" y="1981200"/>
                </a:lnTo>
                <a:cubicBezTo>
                  <a:pt x="2329887" y="1981200"/>
                  <a:pt x="2721835" y="1593132"/>
                  <a:pt x="2721835" y="1114425"/>
                </a:cubicBezTo>
                <a:lnTo>
                  <a:pt x="2721068" y="1099387"/>
                </a:lnTo>
                <a:lnTo>
                  <a:pt x="2720094" y="1099387"/>
                </a:lnTo>
                <a:lnTo>
                  <a:pt x="2726125" y="1039560"/>
                </a:lnTo>
                <a:cubicBezTo>
                  <a:pt x="2760764" y="870285"/>
                  <a:pt x="2910538" y="742950"/>
                  <a:pt x="3090053" y="742950"/>
                </a:cubicBezTo>
                <a:lnTo>
                  <a:pt x="3749143" y="742950"/>
                </a:lnTo>
                <a:lnTo>
                  <a:pt x="3749143" y="990600"/>
                </a:lnTo>
                <a:lnTo>
                  <a:pt x="4244443" y="495300"/>
                </a:lnTo>
                <a:lnTo>
                  <a:pt x="3749143" y="0"/>
                </a:lnTo>
                <a:lnTo>
                  <a:pt x="3749143" y="247650"/>
                </a:lnTo>
                <a:lnTo>
                  <a:pt x="3090053" y="247650"/>
                </a:lnTo>
                <a:cubicBezTo>
                  <a:pt x="2641265" y="247650"/>
                  <a:pt x="2272141" y="588725"/>
                  <a:pt x="2227753" y="1025802"/>
                </a:cubicBezTo>
                <a:lnTo>
                  <a:pt x="2224038" y="1099387"/>
                </a:lnTo>
                <a:lnTo>
                  <a:pt x="2220051" y="1099387"/>
                </a:lnTo>
                <a:lnTo>
                  <a:pt x="2221582" y="1114425"/>
                </a:lnTo>
                <a:cubicBezTo>
                  <a:pt x="2221582" y="1319585"/>
                  <a:pt x="2053604" y="1485900"/>
                  <a:pt x="1846392" y="1485900"/>
                </a:cubicBezTo>
                <a:lnTo>
                  <a:pt x="0" y="14859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7" name="Rectangle 46"/>
          <p:cNvSpPr/>
          <p:nvPr>
            <p:custDataLst>
              <p:tags r:id="rId6"/>
            </p:custDataLst>
          </p:nvPr>
        </p:nvSpPr>
        <p:spPr>
          <a:xfrm>
            <a:off x="6586855" y="4594225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03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930900" y="2915285"/>
            <a:ext cx="1433195" cy="431800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178AA1"/>
              </a:gs>
            </a:gsLst>
            <a:path path="circle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Rectangle 46"/>
          <p:cNvSpPr/>
          <p:nvPr>
            <p:custDataLst>
              <p:tags r:id="rId7"/>
            </p:custDataLst>
          </p:nvPr>
        </p:nvSpPr>
        <p:spPr>
          <a:xfrm>
            <a:off x="6586855" y="2938780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grpSp>
        <p:nvGrpSpPr>
          <p:cNvPr id="5" name="Group 1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138358" y="6145696"/>
            <a:ext cx="2129790" cy="491330"/>
            <a:chOff x="8469828" y="5584991"/>
            <a:chExt cx="2129790" cy="491330"/>
          </a:xfrm>
        </p:grpSpPr>
        <p:sp>
          <p:nvSpPr>
            <p:cNvPr id="6" name="TextBox 34"/>
            <p:cNvSpPr txBox="1"/>
            <p:nvPr/>
          </p:nvSpPr>
          <p:spPr>
            <a:xfrm>
              <a:off x="8469828" y="5584991"/>
              <a:ext cx="15119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Company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" panose="020B0502030000000004" pitchFamily="34" charset="0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846982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Inter" panose="020B0502030000000004" pitchFamily="34" charset="0"/>
                </a:rPr>
                <a:t>Team Leader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Inter" panose="020B05020300000000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an dir="u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>
                <a:lumMod val="95000"/>
                <a:lumOff val="5000"/>
              </a:schemeClr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878303" y="5637696"/>
            <a:ext cx="2129790" cy="491330"/>
            <a:chOff x="4965038" y="5584991"/>
            <a:chExt cx="2129790" cy="491330"/>
          </a:xfrm>
        </p:grpSpPr>
        <p:sp>
          <p:nvSpPr>
            <p:cNvPr id="8" name="TextBox 7"/>
            <p:cNvSpPr txBox="1"/>
            <p:nvPr/>
          </p:nvSpPr>
          <p:spPr>
            <a:xfrm>
              <a:off x="4965038" y="5584991"/>
              <a:ext cx="1511962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User 5</a:t>
              </a:r>
              <a:endParaRPr lang="en-US" altLang="zh-CN" sz="1000" b="1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6503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ea typeface="Inter" panose="020B0502030000000004" pitchFamily="34" charset="0"/>
                </a:rPr>
                <a:t>Custumer</a:t>
              </a:r>
              <a:r>
                <a:rPr lang="en-US" sz="1000" dirty="0">
                  <a:solidFill>
                    <a:schemeClr val="bg1"/>
                  </a:solidFill>
                  <a:ea typeface="Inter" panose="020B0502030000000004" pitchFamily="34" charset="0"/>
                </a:rPr>
                <a:t> </a:t>
              </a:r>
              <a:endParaRPr lang="en-US" sz="1000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</p:grpSp>
      <p:sp>
        <p:nvSpPr>
          <p:cNvPr id="81" name="TextBox 8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475615" y="290830"/>
            <a:ext cx="3998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用户反馈与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更新</a:t>
            </a:r>
            <a:endParaRPr lang="zh-CN" altLang="en-US" sz="4000" b="1" dirty="0">
              <a:solidFill>
                <a:schemeClr val="bg1"/>
              </a:solidFill>
              <a:latin typeface="+mj-lt"/>
              <a:cs typeface="Poppins" panose="00000500000000000000" charset="0"/>
            </a:endParaRPr>
          </a:p>
        </p:txBody>
      </p:sp>
      <p:grpSp>
        <p:nvGrpSpPr>
          <p:cNvPr id="79" name="Group 7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75615" y="1162050"/>
            <a:ext cx="5452745" cy="4255770"/>
            <a:chOff x="4012574" y="499566"/>
            <a:chExt cx="3033711" cy="1803287"/>
          </a:xfrm>
        </p:grpSpPr>
        <p:sp>
          <p:nvSpPr>
            <p:cNvPr id="63" name="Rectangle: Rounded Corners 62"/>
            <p:cNvSpPr/>
            <p:nvPr/>
          </p:nvSpPr>
          <p:spPr>
            <a:xfrm>
              <a:off x="401257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 rot="10800000">
              <a:off x="4474267" y="2206219"/>
              <a:ext cx="125743" cy="96634"/>
            </a:xfrm>
            <a:prstGeom prst="triangle">
              <a:avLst>
                <a:gd name="adj" fmla="val 65120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83" name="Group 8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7059930" y="290195"/>
            <a:ext cx="4606925" cy="5691505"/>
            <a:chOff x="7517364" y="499566"/>
            <a:chExt cx="3033711" cy="1759357"/>
          </a:xfrm>
        </p:grpSpPr>
        <p:sp>
          <p:nvSpPr>
            <p:cNvPr id="70" name="Rectangle: Rounded Corners 69"/>
            <p:cNvSpPr/>
            <p:nvPr/>
          </p:nvSpPr>
          <p:spPr>
            <a:xfrm>
              <a:off x="751736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/>
            <p:cNvSpPr/>
            <p:nvPr/>
          </p:nvSpPr>
          <p:spPr>
            <a:xfrm rot="10800000">
              <a:off x="7853978" y="2206317"/>
              <a:ext cx="134228" cy="52606"/>
            </a:xfrm>
            <a:prstGeom prst="triangle">
              <a:avLst>
                <a:gd name="adj" fmla="val 69143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8" name="矩形 4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25475" y="1260475"/>
            <a:ext cx="5302885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模型详情页导出的外链体验不稳定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不可控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导出的网站链接可能依赖动态服务或复杂路由，导致访问稳定性、加载速度或兼容性较差。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2.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3D Preview 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操作响应与交互逻辑有待优化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用户在模型预览中的旋转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缩放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平移等操作存在响应延迟或交互不符合预期。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3.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关注者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被关注者详情页缺少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直达私聊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的入口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当前关注关系页面仅提供用户信息展示，无法从详情页快速发起对话，社交链路割裂、跳转成本高。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9" name="矩形 4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7355840" y="813435"/>
            <a:ext cx="4311015" cy="466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：将导出链接调整为静态页面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导出页面改为静态托管（更稳定、可缓存、跨网络更友好），减少对动态后端的依赖。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：优化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Preview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操作性能与交互逻辑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减少主线程阻塞、优化帧率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输入处理，并调整交互手势映射与操作逻辑。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：在关注者与被关注者详情页新增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“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进入聊天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”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入口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支持直接创建或打开与该用户的对话线程，并复用既有的聊天会话逻辑。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8" name="图片占位符 7" descr="近距离观察白人女性在办公室工作、学习时的双手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l="16712" r="16712"/>
          <a:stretch>
            <a:fillRect/>
          </a:stretch>
        </p:blipFill>
        <p:spPr>
          <a:xfrm>
            <a:off x="1119754" y="5584902"/>
            <a:ext cx="598030" cy="598030"/>
          </a:xfrm>
        </p:spPr>
      </p:pic>
      <p:pic>
        <p:nvPicPr>
          <p:cNvPr id="59" name="图片占位符 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379809" y="6092902"/>
            <a:ext cx="598030" cy="598030"/>
          </a:xfr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45" name="Freeform: Shape 44"/>
          <p:cNvSpPr/>
          <p:nvPr>
            <p:custDataLst>
              <p:tags r:id="rId3"/>
            </p:custDataLst>
          </p:nvPr>
        </p:nvSpPr>
        <p:spPr>
          <a:xfrm>
            <a:off x="5928360" y="1082040"/>
            <a:ext cx="1439545" cy="1067435"/>
          </a:xfrm>
          <a:custGeom>
            <a:avLst/>
            <a:gdLst>
              <a:gd name="connsiteX0" fmla="*/ 3749143 w 4244443"/>
              <a:gd name="connsiteY0" fmla="*/ 0 h 1981200"/>
              <a:gd name="connsiteX1" fmla="*/ 4244443 w 4244443"/>
              <a:gd name="connsiteY1" fmla="*/ 495300 h 1981200"/>
              <a:gd name="connsiteX2" fmla="*/ 3749143 w 4244443"/>
              <a:gd name="connsiteY2" fmla="*/ 990600 h 1981200"/>
              <a:gd name="connsiteX3" fmla="*/ 3749143 w 4244443"/>
              <a:gd name="connsiteY3" fmla="*/ 742950 h 1981200"/>
              <a:gd name="connsiteX4" fmla="*/ 3090053 w 4244443"/>
              <a:gd name="connsiteY4" fmla="*/ 742950 h 1981200"/>
              <a:gd name="connsiteX5" fmla="*/ 2726125 w 4244443"/>
              <a:gd name="connsiteY5" fmla="*/ 1039560 h 1981200"/>
              <a:gd name="connsiteX6" fmla="*/ 2720094 w 4244443"/>
              <a:gd name="connsiteY6" fmla="*/ 1099387 h 1981200"/>
              <a:gd name="connsiteX7" fmla="*/ 2721068 w 4244443"/>
              <a:gd name="connsiteY7" fmla="*/ 1099387 h 1981200"/>
              <a:gd name="connsiteX8" fmla="*/ 2721835 w 4244443"/>
              <a:gd name="connsiteY8" fmla="*/ 1114425 h 1981200"/>
              <a:gd name="connsiteX9" fmla="*/ 1846392 w 4244443"/>
              <a:gd name="connsiteY9" fmla="*/ 1981200 h 1981200"/>
              <a:gd name="connsiteX10" fmla="*/ 0 w 4244443"/>
              <a:gd name="connsiteY10" fmla="*/ 1981200 h 1981200"/>
              <a:gd name="connsiteX11" fmla="*/ 0 w 4244443"/>
              <a:gd name="connsiteY11" fmla="*/ 1485900 h 1981200"/>
              <a:gd name="connsiteX12" fmla="*/ 1846392 w 4244443"/>
              <a:gd name="connsiteY12" fmla="*/ 1485900 h 1981200"/>
              <a:gd name="connsiteX13" fmla="*/ 2221582 w 4244443"/>
              <a:gd name="connsiteY13" fmla="*/ 1114425 h 1981200"/>
              <a:gd name="connsiteX14" fmla="*/ 2220051 w 4244443"/>
              <a:gd name="connsiteY14" fmla="*/ 1099387 h 1981200"/>
              <a:gd name="connsiteX15" fmla="*/ 2224038 w 4244443"/>
              <a:gd name="connsiteY15" fmla="*/ 1099387 h 1981200"/>
              <a:gd name="connsiteX16" fmla="*/ 2227753 w 4244443"/>
              <a:gd name="connsiteY16" fmla="*/ 1025802 h 1981200"/>
              <a:gd name="connsiteX17" fmla="*/ 3090053 w 4244443"/>
              <a:gd name="connsiteY17" fmla="*/ 247650 h 1981200"/>
              <a:gd name="connsiteX18" fmla="*/ 3749143 w 4244443"/>
              <a:gd name="connsiteY18" fmla="*/ 24765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4443" h="1981200">
                <a:moveTo>
                  <a:pt x="3749143" y="0"/>
                </a:moveTo>
                <a:lnTo>
                  <a:pt x="4244443" y="495300"/>
                </a:lnTo>
                <a:lnTo>
                  <a:pt x="3749143" y="990600"/>
                </a:lnTo>
                <a:lnTo>
                  <a:pt x="3749143" y="742950"/>
                </a:lnTo>
                <a:lnTo>
                  <a:pt x="3090053" y="742950"/>
                </a:lnTo>
                <a:cubicBezTo>
                  <a:pt x="2910538" y="742950"/>
                  <a:pt x="2760764" y="870285"/>
                  <a:pt x="2726125" y="1039560"/>
                </a:cubicBezTo>
                <a:lnTo>
                  <a:pt x="2720094" y="1099387"/>
                </a:lnTo>
                <a:lnTo>
                  <a:pt x="2721068" y="1099387"/>
                </a:lnTo>
                <a:lnTo>
                  <a:pt x="2721835" y="1114425"/>
                </a:lnTo>
                <a:cubicBezTo>
                  <a:pt x="2721835" y="1593132"/>
                  <a:pt x="2329887" y="1981200"/>
                  <a:pt x="1846392" y="1981200"/>
                </a:cubicBezTo>
                <a:lnTo>
                  <a:pt x="0" y="1981200"/>
                </a:lnTo>
                <a:lnTo>
                  <a:pt x="0" y="1485900"/>
                </a:lnTo>
                <a:lnTo>
                  <a:pt x="1846392" y="1485900"/>
                </a:lnTo>
                <a:cubicBezTo>
                  <a:pt x="2053604" y="1485900"/>
                  <a:pt x="2221582" y="1319585"/>
                  <a:pt x="2221582" y="1114425"/>
                </a:cubicBezTo>
                <a:lnTo>
                  <a:pt x="2220051" y="1099387"/>
                </a:lnTo>
                <a:lnTo>
                  <a:pt x="2224038" y="1099387"/>
                </a:lnTo>
                <a:lnTo>
                  <a:pt x="2227753" y="1025802"/>
                </a:lnTo>
                <a:cubicBezTo>
                  <a:pt x="2272141" y="588725"/>
                  <a:pt x="2641265" y="247650"/>
                  <a:pt x="3090053" y="247650"/>
                </a:cubicBezTo>
                <a:lnTo>
                  <a:pt x="3749143" y="24765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178AA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6" name="Rectangle 45"/>
          <p:cNvSpPr/>
          <p:nvPr>
            <p:custDataLst>
              <p:tags r:id="rId4"/>
            </p:custDataLst>
          </p:nvPr>
        </p:nvSpPr>
        <p:spPr>
          <a:xfrm>
            <a:off x="6645275" y="1209675"/>
            <a:ext cx="421640" cy="2203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sp>
        <p:nvSpPr>
          <p:cNvPr id="44" name="Freeform: Shape 43"/>
          <p:cNvSpPr/>
          <p:nvPr>
            <p:custDataLst>
              <p:tags r:id="rId5"/>
            </p:custDataLst>
          </p:nvPr>
        </p:nvSpPr>
        <p:spPr>
          <a:xfrm flipV="1">
            <a:off x="5928360" y="4072890"/>
            <a:ext cx="1451610" cy="1007745"/>
          </a:xfrm>
          <a:custGeom>
            <a:avLst/>
            <a:gdLst>
              <a:gd name="connsiteX0" fmla="*/ 0 w 4244443"/>
              <a:gd name="connsiteY0" fmla="*/ 1981200 h 1981200"/>
              <a:gd name="connsiteX1" fmla="*/ 1846392 w 4244443"/>
              <a:gd name="connsiteY1" fmla="*/ 1981200 h 1981200"/>
              <a:gd name="connsiteX2" fmla="*/ 2721835 w 4244443"/>
              <a:gd name="connsiteY2" fmla="*/ 1114425 h 1981200"/>
              <a:gd name="connsiteX3" fmla="*/ 2721068 w 4244443"/>
              <a:gd name="connsiteY3" fmla="*/ 1099387 h 1981200"/>
              <a:gd name="connsiteX4" fmla="*/ 2720094 w 4244443"/>
              <a:gd name="connsiteY4" fmla="*/ 1099387 h 1981200"/>
              <a:gd name="connsiteX5" fmla="*/ 2726125 w 4244443"/>
              <a:gd name="connsiteY5" fmla="*/ 1039560 h 1981200"/>
              <a:gd name="connsiteX6" fmla="*/ 3090053 w 4244443"/>
              <a:gd name="connsiteY6" fmla="*/ 742950 h 1981200"/>
              <a:gd name="connsiteX7" fmla="*/ 3749143 w 4244443"/>
              <a:gd name="connsiteY7" fmla="*/ 742950 h 1981200"/>
              <a:gd name="connsiteX8" fmla="*/ 3749143 w 4244443"/>
              <a:gd name="connsiteY8" fmla="*/ 990600 h 1981200"/>
              <a:gd name="connsiteX9" fmla="*/ 4244443 w 4244443"/>
              <a:gd name="connsiteY9" fmla="*/ 495300 h 1981200"/>
              <a:gd name="connsiteX10" fmla="*/ 3749143 w 4244443"/>
              <a:gd name="connsiteY10" fmla="*/ 0 h 1981200"/>
              <a:gd name="connsiteX11" fmla="*/ 3749143 w 4244443"/>
              <a:gd name="connsiteY11" fmla="*/ 247650 h 1981200"/>
              <a:gd name="connsiteX12" fmla="*/ 3090053 w 4244443"/>
              <a:gd name="connsiteY12" fmla="*/ 247650 h 1981200"/>
              <a:gd name="connsiteX13" fmla="*/ 2227753 w 4244443"/>
              <a:gd name="connsiteY13" fmla="*/ 1025802 h 1981200"/>
              <a:gd name="connsiteX14" fmla="*/ 2224038 w 4244443"/>
              <a:gd name="connsiteY14" fmla="*/ 1099387 h 1981200"/>
              <a:gd name="connsiteX15" fmla="*/ 2220051 w 4244443"/>
              <a:gd name="connsiteY15" fmla="*/ 1099387 h 1981200"/>
              <a:gd name="connsiteX16" fmla="*/ 2221582 w 4244443"/>
              <a:gd name="connsiteY16" fmla="*/ 1114425 h 1981200"/>
              <a:gd name="connsiteX17" fmla="*/ 1846392 w 4244443"/>
              <a:gd name="connsiteY17" fmla="*/ 1485900 h 1981200"/>
              <a:gd name="connsiteX18" fmla="*/ 0 w 4244443"/>
              <a:gd name="connsiteY18" fmla="*/ 14859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4443" h="1981200">
                <a:moveTo>
                  <a:pt x="0" y="1981200"/>
                </a:moveTo>
                <a:lnTo>
                  <a:pt x="1846392" y="1981200"/>
                </a:lnTo>
                <a:cubicBezTo>
                  <a:pt x="2329887" y="1981200"/>
                  <a:pt x="2721835" y="1593132"/>
                  <a:pt x="2721835" y="1114425"/>
                </a:cubicBezTo>
                <a:lnTo>
                  <a:pt x="2721068" y="1099387"/>
                </a:lnTo>
                <a:lnTo>
                  <a:pt x="2720094" y="1099387"/>
                </a:lnTo>
                <a:lnTo>
                  <a:pt x="2726125" y="1039560"/>
                </a:lnTo>
                <a:cubicBezTo>
                  <a:pt x="2760764" y="870285"/>
                  <a:pt x="2910538" y="742950"/>
                  <a:pt x="3090053" y="742950"/>
                </a:cubicBezTo>
                <a:lnTo>
                  <a:pt x="3749143" y="742950"/>
                </a:lnTo>
                <a:lnTo>
                  <a:pt x="3749143" y="990600"/>
                </a:lnTo>
                <a:lnTo>
                  <a:pt x="4244443" y="495300"/>
                </a:lnTo>
                <a:lnTo>
                  <a:pt x="3749143" y="0"/>
                </a:lnTo>
                <a:lnTo>
                  <a:pt x="3749143" y="247650"/>
                </a:lnTo>
                <a:lnTo>
                  <a:pt x="3090053" y="247650"/>
                </a:lnTo>
                <a:cubicBezTo>
                  <a:pt x="2641265" y="247650"/>
                  <a:pt x="2272141" y="588725"/>
                  <a:pt x="2227753" y="1025802"/>
                </a:cubicBezTo>
                <a:lnTo>
                  <a:pt x="2224038" y="1099387"/>
                </a:lnTo>
                <a:lnTo>
                  <a:pt x="2220051" y="1099387"/>
                </a:lnTo>
                <a:lnTo>
                  <a:pt x="2221582" y="1114425"/>
                </a:lnTo>
                <a:cubicBezTo>
                  <a:pt x="2221582" y="1319585"/>
                  <a:pt x="2053604" y="1485900"/>
                  <a:pt x="1846392" y="1485900"/>
                </a:cubicBezTo>
                <a:lnTo>
                  <a:pt x="0" y="14859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7" name="Rectangle 46"/>
          <p:cNvSpPr/>
          <p:nvPr>
            <p:custDataLst>
              <p:tags r:id="rId6"/>
            </p:custDataLst>
          </p:nvPr>
        </p:nvSpPr>
        <p:spPr>
          <a:xfrm>
            <a:off x="6586855" y="4594225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03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930900" y="2915285"/>
            <a:ext cx="1433195" cy="431800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178AA1"/>
              </a:gs>
            </a:gsLst>
            <a:path path="circle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Rectangle 46"/>
          <p:cNvSpPr/>
          <p:nvPr>
            <p:custDataLst>
              <p:tags r:id="rId7"/>
            </p:custDataLst>
          </p:nvPr>
        </p:nvSpPr>
        <p:spPr>
          <a:xfrm>
            <a:off x="6586855" y="2938780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grpSp>
        <p:nvGrpSpPr>
          <p:cNvPr id="6" name="Group 1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138358" y="6145696"/>
            <a:ext cx="2129790" cy="491330"/>
            <a:chOff x="8469828" y="5584991"/>
            <a:chExt cx="2129790" cy="491330"/>
          </a:xfrm>
        </p:grpSpPr>
        <p:sp>
          <p:nvSpPr>
            <p:cNvPr id="9" name="TextBox 34"/>
            <p:cNvSpPr txBox="1"/>
            <p:nvPr/>
          </p:nvSpPr>
          <p:spPr>
            <a:xfrm>
              <a:off x="8469828" y="5584991"/>
              <a:ext cx="15119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Company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" panose="020B0502030000000004" pitchFamily="34" charset="0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846982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Inter" panose="020B0502030000000004" pitchFamily="34" charset="0"/>
                </a:rPr>
                <a:t>Team Leader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Inter" panose="020B05020300000000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an dir="u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>
                <a:lumMod val="95000"/>
                <a:lumOff val="5000"/>
              </a:schemeClr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878303" y="5637696"/>
            <a:ext cx="2129790" cy="491330"/>
            <a:chOff x="4965038" y="5584991"/>
            <a:chExt cx="2129790" cy="491330"/>
          </a:xfrm>
        </p:grpSpPr>
        <p:sp>
          <p:nvSpPr>
            <p:cNvPr id="8" name="TextBox 7"/>
            <p:cNvSpPr txBox="1"/>
            <p:nvPr/>
          </p:nvSpPr>
          <p:spPr>
            <a:xfrm>
              <a:off x="4965038" y="5584991"/>
              <a:ext cx="1511962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bg1"/>
                  </a:solidFill>
                  <a:ea typeface="Inter" panose="020B0502030000000004" pitchFamily="34" charset="0"/>
                </a:rPr>
                <a:t>User 6</a:t>
              </a:r>
              <a:endParaRPr lang="en-US" altLang="zh-CN" sz="1000" b="1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6503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ea typeface="Inter" panose="020B0502030000000004" pitchFamily="34" charset="0"/>
                </a:rPr>
                <a:t>Custumer</a:t>
              </a:r>
              <a:r>
                <a:rPr lang="en-US" sz="1000" dirty="0">
                  <a:solidFill>
                    <a:schemeClr val="bg1"/>
                  </a:solidFill>
                  <a:ea typeface="Inter" panose="020B0502030000000004" pitchFamily="34" charset="0"/>
                </a:rPr>
                <a:t> </a:t>
              </a:r>
              <a:endParaRPr lang="en-US" sz="1000" dirty="0">
                <a:solidFill>
                  <a:schemeClr val="bg1"/>
                </a:solidFill>
                <a:ea typeface="Inter" panose="020B0502030000000004" pitchFamily="34" charset="0"/>
              </a:endParaRPr>
            </a:p>
          </p:txBody>
        </p:sp>
      </p:grpSp>
      <p:sp>
        <p:nvSpPr>
          <p:cNvPr id="81" name="TextBox 8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475615" y="290830"/>
            <a:ext cx="3998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用户反馈与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  <a:cs typeface="Poppins" panose="00000500000000000000" charset="0"/>
              </a:rPr>
              <a:t>更新</a:t>
            </a:r>
            <a:endParaRPr lang="zh-CN" altLang="en-US" sz="4000" b="1" dirty="0">
              <a:solidFill>
                <a:schemeClr val="bg1"/>
              </a:solidFill>
              <a:latin typeface="+mj-lt"/>
              <a:cs typeface="Poppins" panose="00000500000000000000" charset="0"/>
            </a:endParaRPr>
          </a:p>
        </p:txBody>
      </p:sp>
      <p:grpSp>
        <p:nvGrpSpPr>
          <p:cNvPr id="79" name="Group 7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75615" y="996950"/>
            <a:ext cx="5452745" cy="4420870"/>
            <a:chOff x="4012574" y="499566"/>
            <a:chExt cx="3033711" cy="1803287"/>
          </a:xfrm>
        </p:grpSpPr>
        <p:sp>
          <p:nvSpPr>
            <p:cNvPr id="63" name="Rectangle: Rounded Corners 62"/>
            <p:cNvSpPr/>
            <p:nvPr/>
          </p:nvSpPr>
          <p:spPr>
            <a:xfrm>
              <a:off x="401257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 rot="10800000">
              <a:off x="4474267" y="2206219"/>
              <a:ext cx="125743" cy="96634"/>
            </a:xfrm>
            <a:prstGeom prst="triangle">
              <a:avLst>
                <a:gd name="adj" fmla="val 65120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83" name="Group 8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7059930" y="290195"/>
            <a:ext cx="4606925" cy="5691505"/>
            <a:chOff x="7517364" y="499566"/>
            <a:chExt cx="3033711" cy="1759357"/>
          </a:xfrm>
        </p:grpSpPr>
        <p:sp>
          <p:nvSpPr>
            <p:cNvPr id="70" name="Rectangle: Rounded Corners 69"/>
            <p:cNvSpPr/>
            <p:nvPr/>
          </p:nvSpPr>
          <p:spPr>
            <a:xfrm>
              <a:off x="7517364" y="499566"/>
              <a:ext cx="3033711" cy="1706605"/>
            </a:xfrm>
            <a:prstGeom prst="roundRect">
              <a:avLst>
                <a:gd name="adj" fmla="val 10672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/>
            <p:cNvSpPr/>
            <p:nvPr/>
          </p:nvSpPr>
          <p:spPr>
            <a:xfrm rot="10800000">
              <a:off x="7853978" y="2206317"/>
              <a:ext cx="134228" cy="52606"/>
            </a:xfrm>
            <a:prstGeom prst="triangle">
              <a:avLst>
                <a:gd name="adj" fmla="val 69143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304800" dir="2700000" sx="80000" sy="8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8" name="矩形 4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625475" y="948690"/>
            <a:ext cx="5302885" cy="44596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1.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通过分享链接进入聊天页面可能触发崩溃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部分场景下，通过外部链接进入聊天界面时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App 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崩溃，影响对话可达性与稳定性。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2.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图像识别效果异常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不稳定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在识别图像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匹配特征点过程中出现结果异常或表现不一致，影响建图体验与可信度。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3.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建模流程缺少明确的拍摄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环绕引导，导致数据质量不稳定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如果未按要求环绕拍摄（覆盖不足、角度单一），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会导致建模质量下降或处理失败。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9" name="矩形 4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7355840" y="572135"/>
            <a:ext cx="4311015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：修复由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HTTP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与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WebSocket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并发推送导致的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LazyColumn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重复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key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崩溃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通过统一消息去重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主键策略与更新时序控制修复该问题。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：将后端匹配策略调整为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exhaustive matching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提升匹配覆盖与稳定性。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Fix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：新增关键引导提示，并在创建模型流程中加入限制提醒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在创建模型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/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拍摄入口加入明确操作指引（建议环绕</a:t>
            </a:r>
            <a:r>
              <a:rPr lang="en-US" altLang="zh-CN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 360</a:t>
            </a:r>
            <a:r>
              <a:rPr lang="en-US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°</a:t>
            </a:r>
            <a:r>
              <a:rPr lang="zh-CN" altLang="en-US" b="1" dirty="0">
                <a:solidFill>
                  <a:srgbClr val="178AA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lt"/>
              </a:rPr>
              <a:t>、保持稳定光照、避免快速抖动等）。</a:t>
            </a:r>
            <a:endParaRPr lang="zh-CN" altLang="en-US" b="1" dirty="0">
              <a:solidFill>
                <a:srgbClr val="178AA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8" name="图片占位符 7" descr="笔记本电脑,智能手机,工作场所,男人,电子商务,大特写,社会化网络,多重任务,计算机键盘,电话机"/>
          <p:cNvPicPr>
            <a:picLocks noGrp="1" noChangeAspect="1"/>
          </p:cNvPicPr>
          <p:nvPr>
            <p:ph type="pic" sz="quarter" idx="15"/>
          </p:nvPr>
        </p:nvPicPr>
        <p:blipFill>
          <a:blip r:embed="rId1"/>
          <a:srcRect t="14535" b="14535"/>
          <a:stretch>
            <a:fillRect/>
          </a:stretch>
        </p:blipFill>
        <p:spPr>
          <a:xfrm>
            <a:off x="1119754" y="5584902"/>
            <a:ext cx="598030" cy="598030"/>
          </a:xfrm>
        </p:spPr>
      </p:pic>
      <p:pic>
        <p:nvPicPr>
          <p:cNvPr id="59" name="图片占位符 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379809" y="6092902"/>
            <a:ext cx="598030" cy="598030"/>
          </a:xfr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sp>
        <p:nvSpPr>
          <p:cNvPr id="45" name="Freeform: Shape 44"/>
          <p:cNvSpPr/>
          <p:nvPr>
            <p:custDataLst>
              <p:tags r:id="rId3"/>
            </p:custDataLst>
          </p:nvPr>
        </p:nvSpPr>
        <p:spPr>
          <a:xfrm>
            <a:off x="5928360" y="1082040"/>
            <a:ext cx="1439545" cy="1067435"/>
          </a:xfrm>
          <a:custGeom>
            <a:avLst/>
            <a:gdLst>
              <a:gd name="connsiteX0" fmla="*/ 3749143 w 4244443"/>
              <a:gd name="connsiteY0" fmla="*/ 0 h 1981200"/>
              <a:gd name="connsiteX1" fmla="*/ 4244443 w 4244443"/>
              <a:gd name="connsiteY1" fmla="*/ 495300 h 1981200"/>
              <a:gd name="connsiteX2" fmla="*/ 3749143 w 4244443"/>
              <a:gd name="connsiteY2" fmla="*/ 990600 h 1981200"/>
              <a:gd name="connsiteX3" fmla="*/ 3749143 w 4244443"/>
              <a:gd name="connsiteY3" fmla="*/ 742950 h 1981200"/>
              <a:gd name="connsiteX4" fmla="*/ 3090053 w 4244443"/>
              <a:gd name="connsiteY4" fmla="*/ 742950 h 1981200"/>
              <a:gd name="connsiteX5" fmla="*/ 2726125 w 4244443"/>
              <a:gd name="connsiteY5" fmla="*/ 1039560 h 1981200"/>
              <a:gd name="connsiteX6" fmla="*/ 2720094 w 4244443"/>
              <a:gd name="connsiteY6" fmla="*/ 1099387 h 1981200"/>
              <a:gd name="connsiteX7" fmla="*/ 2721068 w 4244443"/>
              <a:gd name="connsiteY7" fmla="*/ 1099387 h 1981200"/>
              <a:gd name="connsiteX8" fmla="*/ 2721835 w 4244443"/>
              <a:gd name="connsiteY8" fmla="*/ 1114425 h 1981200"/>
              <a:gd name="connsiteX9" fmla="*/ 1846392 w 4244443"/>
              <a:gd name="connsiteY9" fmla="*/ 1981200 h 1981200"/>
              <a:gd name="connsiteX10" fmla="*/ 0 w 4244443"/>
              <a:gd name="connsiteY10" fmla="*/ 1981200 h 1981200"/>
              <a:gd name="connsiteX11" fmla="*/ 0 w 4244443"/>
              <a:gd name="connsiteY11" fmla="*/ 1485900 h 1981200"/>
              <a:gd name="connsiteX12" fmla="*/ 1846392 w 4244443"/>
              <a:gd name="connsiteY12" fmla="*/ 1485900 h 1981200"/>
              <a:gd name="connsiteX13" fmla="*/ 2221582 w 4244443"/>
              <a:gd name="connsiteY13" fmla="*/ 1114425 h 1981200"/>
              <a:gd name="connsiteX14" fmla="*/ 2220051 w 4244443"/>
              <a:gd name="connsiteY14" fmla="*/ 1099387 h 1981200"/>
              <a:gd name="connsiteX15" fmla="*/ 2224038 w 4244443"/>
              <a:gd name="connsiteY15" fmla="*/ 1099387 h 1981200"/>
              <a:gd name="connsiteX16" fmla="*/ 2227753 w 4244443"/>
              <a:gd name="connsiteY16" fmla="*/ 1025802 h 1981200"/>
              <a:gd name="connsiteX17" fmla="*/ 3090053 w 4244443"/>
              <a:gd name="connsiteY17" fmla="*/ 247650 h 1981200"/>
              <a:gd name="connsiteX18" fmla="*/ 3749143 w 4244443"/>
              <a:gd name="connsiteY18" fmla="*/ 24765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4443" h="1981200">
                <a:moveTo>
                  <a:pt x="3749143" y="0"/>
                </a:moveTo>
                <a:lnTo>
                  <a:pt x="4244443" y="495300"/>
                </a:lnTo>
                <a:lnTo>
                  <a:pt x="3749143" y="990600"/>
                </a:lnTo>
                <a:lnTo>
                  <a:pt x="3749143" y="742950"/>
                </a:lnTo>
                <a:lnTo>
                  <a:pt x="3090053" y="742950"/>
                </a:lnTo>
                <a:cubicBezTo>
                  <a:pt x="2910538" y="742950"/>
                  <a:pt x="2760764" y="870285"/>
                  <a:pt x="2726125" y="1039560"/>
                </a:cubicBezTo>
                <a:lnTo>
                  <a:pt x="2720094" y="1099387"/>
                </a:lnTo>
                <a:lnTo>
                  <a:pt x="2721068" y="1099387"/>
                </a:lnTo>
                <a:lnTo>
                  <a:pt x="2721835" y="1114425"/>
                </a:lnTo>
                <a:cubicBezTo>
                  <a:pt x="2721835" y="1593132"/>
                  <a:pt x="2329887" y="1981200"/>
                  <a:pt x="1846392" y="1981200"/>
                </a:cubicBezTo>
                <a:lnTo>
                  <a:pt x="0" y="1981200"/>
                </a:lnTo>
                <a:lnTo>
                  <a:pt x="0" y="1485900"/>
                </a:lnTo>
                <a:lnTo>
                  <a:pt x="1846392" y="1485900"/>
                </a:lnTo>
                <a:cubicBezTo>
                  <a:pt x="2053604" y="1485900"/>
                  <a:pt x="2221582" y="1319585"/>
                  <a:pt x="2221582" y="1114425"/>
                </a:cubicBezTo>
                <a:lnTo>
                  <a:pt x="2220051" y="1099387"/>
                </a:lnTo>
                <a:lnTo>
                  <a:pt x="2224038" y="1099387"/>
                </a:lnTo>
                <a:lnTo>
                  <a:pt x="2227753" y="1025802"/>
                </a:lnTo>
                <a:cubicBezTo>
                  <a:pt x="2272141" y="588725"/>
                  <a:pt x="2641265" y="247650"/>
                  <a:pt x="3090053" y="247650"/>
                </a:cubicBezTo>
                <a:lnTo>
                  <a:pt x="3749143" y="24765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178AA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6" name="Rectangle 45"/>
          <p:cNvSpPr/>
          <p:nvPr>
            <p:custDataLst>
              <p:tags r:id="rId4"/>
            </p:custDataLst>
          </p:nvPr>
        </p:nvSpPr>
        <p:spPr>
          <a:xfrm>
            <a:off x="6645275" y="1209675"/>
            <a:ext cx="421640" cy="2203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sp>
        <p:nvSpPr>
          <p:cNvPr id="44" name="Freeform: Shape 43"/>
          <p:cNvSpPr/>
          <p:nvPr>
            <p:custDataLst>
              <p:tags r:id="rId5"/>
            </p:custDataLst>
          </p:nvPr>
        </p:nvSpPr>
        <p:spPr>
          <a:xfrm flipV="1">
            <a:off x="5928360" y="4072890"/>
            <a:ext cx="1451610" cy="1007745"/>
          </a:xfrm>
          <a:custGeom>
            <a:avLst/>
            <a:gdLst>
              <a:gd name="connsiteX0" fmla="*/ 0 w 4244443"/>
              <a:gd name="connsiteY0" fmla="*/ 1981200 h 1981200"/>
              <a:gd name="connsiteX1" fmla="*/ 1846392 w 4244443"/>
              <a:gd name="connsiteY1" fmla="*/ 1981200 h 1981200"/>
              <a:gd name="connsiteX2" fmla="*/ 2721835 w 4244443"/>
              <a:gd name="connsiteY2" fmla="*/ 1114425 h 1981200"/>
              <a:gd name="connsiteX3" fmla="*/ 2721068 w 4244443"/>
              <a:gd name="connsiteY3" fmla="*/ 1099387 h 1981200"/>
              <a:gd name="connsiteX4" fmla="*/ 2720094 w 4244443"/>
              <a:gd name="connsiteY4" fmla="*/ 1099387 h 1981200"/>
              <a:gd name="connsiteX5" fmla="*/ 2726125 w 4244443"/>
              <a:gd name="connsiteY5" fmla="*/ 1039560 h 1981200"/>
              <a:gd name="connsiteX6" fmla="*/ 3090053 w 4244443"/>
              <a:gd name="connsiteY6" fmla="*/ 742950 h 1981200"/>
              <a:gd name="connsiteX7" fmla="*/ 3749143 w 4244443"/>
              <a:gd name="connsiteY7" fmla="*/ 742950 h 1981200"/>
              <a:gd name="connsiteX8" fmla="*/ 3749143 w 4244443"/>
              <a:gd name="connsiteY8" fmla="*/ 990600 h 1981200"/>
              <a:gd name="connsiteX9" fmla="*/ 4244443 w 4244443"/>
              <a:gd name="connsiteY9" fmla="*/ 495300 h 1981200"/>
              <a:gd name="connsiteX10" fmla="*/ 3749143 w 4244443"/>
              <a:gd name="connsiteY10" fmla="*/ 0 h 1981200"/>
              <a:gd name="connsiteX11" fmla="*/ 3749143 w 4244443"/>
              <a:gd name="connsiteY11" fmla="*/ 247650 h 1981200"/>
              <a:gd name="connsiteX12" fmla="*/ 3090053 w 4244443"/>
              <a:gd name="connsiteY12" fmla="*/ 247650 h 1981200"/>
              <a:gd name="connsiteX13" fmla="*/ 2227753 w 4244443"/>
              <a:gd name="connsiteY13" fmla="*/ 1025802 h 1981200"/>
              <a:gd name="connsiteX14" fmla="*/ 2224038 w 4244443"/>
              <a:gd name="connsiteY14" fmla="*/ 1099387 h 1981200"/>
              <a:gd name="connsiteX15" fmla="*/ 2220051 w 4244443"/>
              <a:gd name="connsiteY15" fmla="*/ 1099387 h 1981200"/>
              <a:gd name="connsiteX16" fmla="*/ 2221582 w 4244443"/>
              <a:gd name="connsiteY16" fmla="*/ 1114425 h 1981200"/>
              <a:gd name="connsiteX17" fmla="*/ 1846392 w 4244443"/>
              <a:gd name="connsiteY17" fmla="*/ 1485900 h 1981200"/>
              <a:gd name="connsiteX18" fmla="*/ 0 w 4244443"/>
              <a:gd name="connsiteY18" fmla="*/ 14859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4443" h="1981200">
                <a:moveTo>
                  <a:pt x="0" y="1981200"/>
                </a:moveTo>
                <a:lnTo>
                  <a:pt x="1846392" y="1981200"/>
                </a:lnTo>
                <a:cubicBezTo>
                  <a:pt x="2329887" y="1981200"/>
                  <a:pt x="2721835" y="1593132"/>
                  <a:pt x="2721835" y="1114425"/>
                </a:cubicBezTo>
                <a:lnTo>
                  <a:pt x="2721068" y="1099387"/>
                </a:lnTo>
                <a:lnTo>
                  <a:pt x="2720094" y="1099387"/>
                </a:lnTo>
                <a:lnTo>
                  <a:pt x="2726125" y="1039560"/>
                </a:lnTo>
                <a:cubicBezTo>
                  <a:pt x="2760764" y="870285"/>
                  <a:pt x="2910538" y="742950"/>
                  <a:pt x="3090053" y="742950"/>
                </a:cubicBezTo>
                <a:lnTo>
                  <a:pt x="3749143" y="742950"/>
                </a:lnTo>
                <a:lnTo>
                  <a:pt x="3749143" y="990600"/>
                </a:lnTo>
                <a:lnTo>
                  <a:pt x="4244443" y="495300"/>
                </a:lnTo>
                <a:lnTo>
                  <a:pt x="3749143" y="0"/>
                </a:lnTo>
                <a:lnTo>
                  <a:pt x="3749143" y="247650"/>
                </a:lnTo>
                <a:lnTo>
                  <a:pt x="3090053" y="247650"/>
                </a:lnTo>
                <a:cubicBezTo>
                  <a:pt x="2641265" y="247650"/>
                  <a:pt x="2272141" y="588725"/>
                  <a:pt x="2227753" y="1025802"/>
                </a:cubicBezTo>
                <a:lnTo>
                  <a:pt x="2224038" y="1099387"/>
                </a:lnTo>
                <a:lnTo>
                  <a:pt x="2220051" y="1099387"/>
                </a:lnTo>
                <a:lnTo>
                  <a:pt x="2221582" y="1114425"/>
                </a:lnTo>
                <a:cubicBezTo>
                  <a:pt x="2221582" y="1319585"/>
                  <a:pt x="2053604" y="1485900"/>
                  <a:pt x="1846392" y="1485900"/>
                </a:cubicBezTo>
                <a:lnTo>
                  <a:pt x="0" y="14859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7" name="Rectangle 46"/>
          <p:cNvSpPr/>
          <p:nvPr>
            <p:custDataLst>
              <p:tags r:id="rId6"/>
            </p:custDataLst>
          </p:nvPr>
        </p:nvSpPr>
        <p:spPr>
          <a:xfrm>
            <a:off x="6586855" y="4594225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03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930900" y="2915285"/>
            <a:ext cx="1433195" cy="431800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178AA1"/>
              </a:gs>
            </a:gsLst>
            <a:path path="circle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Rectangle 46"/>
          <p:cNvSpPr/>
          <p:nvPr>
            <p:custDataLst>
              <p:tags r:id="rId7"/>
            </p:custDataLst>
          </p:nvPr>
        </p:nvSpPr>
        <p:spPr>
          <a:xfrm>
            <a:off x="6586855" y="2938780"/>
            <a:ext cx="538480" cy="27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Inter" panose="020B0502030000000004" pitchFamily="34" charset="0"/>
            </a:endParaRPr>
          </a:p>
        </p:txBody>
      </p:sp>
      <p:grpSp>
        <p:nvGrpSpPr>
          <p:cNvPr id="5" name="Group 1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138358" y="6145696"/>
            <a:ext cx="2129790" cy="491330"/>
            <a:chOff x="8469828" y="5584991"/>
            <a:chExt cx="2129790" cy="491330"/>
          </a:xfrm>
        </p:grpSpPr>
        <p:sp>
          <p:nvSpPr>
            <p:cNvPr id="6" name="TextBox 34"/>
            <p:cNvSpPr txBox="1"/>
            <p:nvPr/>
          </p:nvSpPr>
          <p:spPr>
            <a:xfrm>
              <a:off x="8469828" y="5584991"/>
              <a:ext cx="15119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@ </a:t>
              </a:r>
              <a:r>
                <a: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Inter" panose="020B0502030000000004" pitchFamily="34" charset="0"/>
                </a:rPr>
                <a:t>Company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" panose="020B0502030000000004" pitchFamily="34" charset="0"/>
              </a:endParaRPr>
            </a:p>
          </p:txBody>
        </p:sp>
        <p:sp>
          <p:nvSpPr>
            <p:cNvPr id="9" name="TextBox 36"/>
            <p:cNvSpPr txBox="1"/>
            <p:nvPr/>
          </p:nvSpPr>
          <p:spPr>
            <a:xfrm>
              <a:off x="8469828" y="5831211"/>
              <a:ext cx="21297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a typeface="Inter" panose="020B0502030000000004" pitchFamily="34" charset="0"/>
                </a:rPr>
                <a:t>Team Leader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Inter" panose="020B05020300000000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C:/Users/YOGA/Documents/xwechat_files/wxid_245f5hea2e2812_96da/temp/RWTemp/2025-12/cf2394f9acbad420fb2753d12a778880.pngcf2394f9acbad420fb2753d12a778880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7236" r="13877"/>
          <a:stretch>
            <a:fillRect/>
          </a:stretch>
        </p:blipFill>
        <p:spPr>
          <a:xfrm>
            <a:off x="7670158" y="1125929"/>
            <a:ext cx="4521842" cy="5732071"/>
          </a:xfrm>
        </p:spPr>
      </p:pic>
      <p:sp>
        <p:nvSpPr>
          <p:cNvPr id="50" name="Freeform: Shape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7670165" y="1111323"/>
            <a:ext cx="4514850" cy="5732072"/>
          </a:xfrm>
          <a:custGeom>
            <a:avLst/>
            <a:gdLst>
              <a:gd name="connsiteX0" fmla="*/ 6908588 w 7223760"/>
              <a:gd name="connsiteY0" fmla="*/ 0 h 9171315"/>
              <a:gd name="connsiteX1" fmla="*/ 7223760 w 7223760"/>
              <a:gd name="connsiteY1" fmla="*/ 7970 h 9171315"/>
              <a:gd name="connsiteX2" fmla="*/ 7223760 w 7223760"/>
              <a:gd name="connsiteY2" fmla="*/ 9171315 h 9171315"/>
              <a:gd name="connsiteX3" fmla="*/ 381086 w 7223760"/>
              <a:gd name="connsiteY3" fmla="*/ 9171315 h 9171315"/>
              <a:gd name="connsiteX4" fmla="*/ 310597 w 7223760"/>
              <a:gd name="connsiteY4" fmla="*/ 8962989 h 9171315"/>
              <a:gd name="connsiteX5" fmla="*/ 0 w 7223760"/>
              <a:gd name="connsiteY5" fmla="*/ 6908587 h 9171315"/>
              <a:gd name="connsiteX6" fmla="*/ 6908588 w 7223760"/>
              <a:gd name="connsiteY6" fmla="*/ 0 h 917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3760" h="9171315">
                <a:moveTo>
                  <a:pt x="6908588" y="0"/>
                </a:moveTo>
                <a:lnTo>
                  <a:pt x="7223760" y="7970"/>
                </a:lnTo>
                <a:lnTo>
                  <a:pt x="7223760" y="9171315"/>
                </a:lnTo>
                <a:lnTo>
                  <a:pt x="381086" y="9171315"/>
                </a:lnTo>
                <a:lnTo>
                  <a:pt x="310597" y="8962989"/>
                </a:lnTo>
                <a:cubicBezTo>
                  <a:pt x="108741" y="8314004"/>
                  <a:pt x="0" y="7623995"/>
                  <a:pt x="0" y="6908587"/>
                </a:cubicBezTo>
                <a:cubicBezTo>
                  <a:pt x="0" y="3093080"/>
                  <a:pt x="3093080" y="0"/>
                  <a:pt x="690858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6">
                  <a:alpha val="6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7960" y="377825"/>
            <a:ext cx="725043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多端协同/跨端业务链路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55" name="Rectangle 54"/>
          <p:cNvSpPr/>
          <p:nvPr/>
        </p:nvSpPr>
        <p:spPr>
          <a:xfrm>
            <a:off x="1132205" y="1205865"/>
            <a:ext cx="4963795" cy="39878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跨端输入契约（移动端上传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→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服务端落盘）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" y="1475740"/>
            <a:ext cx="8288655" cy="2848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TextBox 6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608330" y="4324350"/>
            <a:ext cx="6602730" cy="12833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移动端负责采集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/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上传视频；视频落到服务端文件系统后，通过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video_path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作为训练输入触发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PC/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服务器侧建模。这里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exists()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校验体现了跨端数据交接：手机端必须先成功上传落盘。</a:t>
            </a:r>
            <a:endParaRPr lang="zh-CN" altLang="en-US" sz="20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2433885" y="17577"/>
            <a:ext cx="6892430" cy="948240"/>
            <a:chOff x="3138802" y="7504081"/>
            <a:chExt cx="11027888" cy="1517184"/>
          </a:xfrm>
        </p:grpSpPr>
        <p:sp>
          <p:nvSpPr>
            <p:cNvPr id="54" name="Rectangle 53"/>
            <p:cNvSpPr/>
            <p:nvPr/>
          </p:nvSpPr>
          <p:spPr>
            <a:xfrm>
              <a:off x="3138802" y="8043873"/>
              <a:ext cx="11027888" cy="977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398282" y="7504081"/>
              <a:ext cx="4508928" cy="5170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ebo" panose="00000500000000000000" pitchFamily="2" charset="-79"/>
                  <a:sym typeface="微软雅黑" panose="020B0503020204020204" pitchFamily="34" charset="-122"/>
                </a:rPr>
                <a:t>Subtitles here</a:t>
              </a:r>
              <a:endParaRPr lang="id-ID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endParaRPr>
            </a:p>
          </p:txBody>
        </p:sp>
      </p:grpSp>
      <p:sp>
        <p:nvSpPr>
          <p:cNvPr id="20" name="矩形 1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7657465" y="2588895"/>
            <a:ext cx="3721735" cy="2968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用户最在意的是“交互是否顺畅、信息是否清晰、反馈是否及时”（例如进度可感知、布局稳定、引导清晰等）。</a:t>
            </a:r>
            <a:endParaRPr lang="zh-CN" altLang="en-US" sz="18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zh-CN" altLang="en-US" sz="18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同时，用户对“关键功能是否齐全、链路是否闭环”（编辑/报告问题/直达私聊等）有明确期待。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pic>
        <p:nvPicPr>
          <p:cNvPr id="21" name="图片 20" descr="Figure_1"/>
          <p:cNvPicPr>
            <a:picLocks noChangeAspect="1"/>
          </p:cNvPicPr>
          <p:nvPr/>
        </p:nvPicPr>
        <p:blipFill>
          <a:blip r:embed="rId1"/>
          <a:srcRect l="18967" r="18750"/>
          <a:stretch>
            <a:fillRect/>
          </a:stretch>
        </p:blipFill>
        <p:spPr>
          <a:xfrm>
            <a:off x="101600" y="1054100"/>
            <a:ext cx="7302500" cy="5678805"/>
          </a:xfrm>
          <a:prstGeom prst="rect">
            <a:avLst/>
          </a:prstGeom>
        </p:spPr>
      </p:pic>
      <p:sp>
        <p:nvSpPr>
          <p:cNvPr id="81" name="TextBox 8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475615" y="290830"/>
            <a:ext cx="3998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00"/>
                </a:solidFill>
                <a:latin typeface="+mj-lt"/>
                <a:cs typeface="Poppins" panose="00000500000000000000" charset="0"/>
                <a:sym typeface="微软雅黑" panose="020B0503020204020204" pitchFamily="34" charset="-122"/>
              </a:rPr>
              <a:t>用户问题分类概览</a:t>
            </a:r>
            <a:endParaRPr lang="zh-CN" altLang="en-US" sz="3600" b="1" dirty="0">
              <a:solidFill>
                <a:srgbClr val="000000"/>
              </a:solidFill>
              <a:latin typeface="+mj-lt"/>
              <a:cs typeface="Poppins" panose="00000500000000000000" charset="0"/>
              <a:sym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2252345" y="2921000"/>
            <a:ext cx="5295900" cy="520700"/>
          </a:xfrm>
          <a:prstGeom prst="straightConnector1">
            <a:avLst/>
          </a:prstGeom>
          <a:ln w="571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966845" y="5245100"/>
            <a:ext cx="3657600" cy="482600"/>
          </a:xfrm>
          <a:prstGeom prst="straightConnector1">
            <a:avLst/>
          </a:prstGeom>
          <a:ln w="57150" cap="rnd">
            <a:solidFill>
              <a:schemeClr val="accent3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44845" y="4559300"/>
            <a:ext cx="1841500" cy="304800"/>
          </a:xfrm>
          <a:prstGeom prst="straightConnector1">
            <a:avLst/>
          </a:prstGeom>
          <a:ln w="57150" cap="rnd">
            <a:solidFill>
              <a:schemeClr val="accent3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5314950" y="2628900"/>
            <a:ext cx="1562100" cy="1562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8102600" y="1236980"/>
            <a:ext cx="3498850" cy="539750"/>
            <a:chOff x="11880" y="1948"/>
            <a:chExt cx="6450" cy="850"/>
          </a:xfrm>
        </p:grpSpPr>
        <p:grpSp>
          <p:nvGrpSpPr>
            <p:cNvPr id="27" name="Group 26"/>
            <p:cNvGrpSpPr/>
            <p:nvPr/>
          </p:nvGrpSpPr>
          <p:grpSpPr>
            <a:xfrm rot="0">
              <a:off x="11880" y="1948"/>
              <a:ext cx="6450" cy="851"/>
              <a:chOff x="2006641" y="2397540"/>
              <a:chExt cx="8599254" cy="973966"/>
            </a:xfrm>
          </p:grpSpPr>
          <p:sp>
            <p:nvSpPr>
              <p:cNvPr id="32" name="Rectangle: Rounded Corners 31"/>
              <p:cNvSpPr/>
              <p:nvPr>
                <p:custDataLst>
                  <p:tags r:id="rId2"/>
                </p:custDataLst>
              </p:nvPr>
            </p:nvSpPr>
            <p:spPr>
              <a:xfrm>
                <a:off x="2006641" y="2397540"/>
                <a:ext cx="8599254" cy="973966"/>
              </a:xfrm>
              <a:prstGeom prst="roundRect">
                <a:avLst>
                  <a:gd name="adj" fmla="val 62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23900" sx="90000" sy="9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5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2006641" y="2397540"/>
                <a:ext cx="8599254" cy="627670"/>
                <a:chOff x="1093904" y="3847347"/>
                <a:chExt cx="14402898" cy="828988"/>
              </a:xfrm>
            </p:grpSpPr>
            <p:sp>
              <p:nvSpPr>
                <p:cNvPr id="34" name="Rectangle: Top Corners Rounded 33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93904" y="3847347"/>
                  <a:ext cx="14402898" cy="61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6" name="TextBox 35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3580757" y="4269841"/>
                  <a:ext cx="9432286" cy="4064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  <a:sym typeface="微软雅黑" panose="020B0503020204020204" pitchFamily="34" charset="-122"/>
                    </a:rPr>
                    <a:t>性能与稳定性</a:t>
                  </a:r>
                  <a:endParaRPr lang="zh-CN" altLang="en-US" sz="2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 rot="0">
              <a:off x="12226" y="2166"/>
              <a:ext cx="433" cy="370"/>
              <a:chOff x="8332318" y="3422521"/>
              <a:chExt cx="485834" cy="485832"/>
            </a:xfrm>
          </p:grpSpPr>
          <p:sp>
            <p:nvSpPr>
              <p:cNvPr id="29" name="Oval 28"/>
              <p:cNvSpPr/>
              <p:nvPr>
                <p:custDataLst>
                  <p:tags r:id="rId5"/>
                </p:custDataLst>
              </p:nvPr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0" name="Oval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" name="Freeform 229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57150" tIns="28575" rIns="57150" bIns="28575" numCol="1" anchor="t" anchorCtr="0" compatLnSpc="1"/>
              <a:lstStyle/>
              <a:p>
                <a:endParaRPr lang="id-ID" sz="2000">
                  <a:solidFill>
                    <a:srgbClr val="5357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81" name="TextBox 8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475615" y="290830"/>
            <a:ext cx="3998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00000"/>
                </a:solidFill>
                <a:latin typeface="+mj-lt"/>
                <a:cs typeface="Poppins" panose="00000500000000000000" charset="0"/>
              </a:rPr>
              <a:t>词云统计</a:t>
            </a:r>
            <a:endParaRPr lang="zh-CN" altLang="en-US" sz="4000" b="1" dirty="0">
              <a:solidFill>
                <a:srgbClr val="000000"/>
              </a:solidFill>
              <a:latin typeface="+mj-lt"/>
              <a:cs typeface="Poppins" panose="00000500000000000000" charset="0"/>
            </a:endParaRPr>
          </a:p>
        </p:txBody>
      </p:sp>
      <p:pic>
        <p:nvPicPr>
          <p:cNvPr id="14" name="图片 13" descr="wordcloud"/>
          <p:cNvPicPr>
            <a:picLocks noChangeAspect="1"/>
          </p:cNvPicPr>
          <p:nvPr/>
        </p:nvPicPr>
        <p:blipFill>
          <a:blip r:embed="rId8"/>
          <a:srcRect l="13686" r="7141"/>
          <a:stretch>
            <a:fillRect/>
          </a:stretch>
        </p:blipFill>
        <p:spPr>
          <a:xfrm>
            <a:off x="152400" y="1515745"/>
            <a:ext cx="7774940" cy="3976370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9"/>
            </p:custDataLst>
          </p:nvPr>
        </p:nvGrpSpPr>
        <p:grpSpPr>
          <a:xfrm>
            <a:off x="8102600" y="2056130"/>
            <a:ext cx="3498850" cy="539750"/>
            <a:chOff x="11880" y="1948"/>
            <a:chExt cx="6450" cy="850"/>
          </a:xfrm>
        </p:grpSpPr>
        <p:grpSp>
          <p:nvGrpSpPr>
            <p:cNvPr id="21" name="Group 26"/>
            <p:cNvGrpSpPr/>
            <p:nvPr/>
          </p:nvGrpSpPr>
          <p:grpSpPr>
            <a:xfrm rot="0">
              <a:off x="11880" y="1948"/>
              <a:ext cx="6450" cy="851"/>
              <a:chOff x="2006641" y="2397540"/>
              <a:chExt cx="8599254" cy="973966"/>
            </a:xfrm>
          </p:grpSpPr>
          <p:sp>
            <p:nvSpPr>
              <p:cNvPr id="38" name="Rectangle: Rounded Corners 31"/>
              <p:cNvSpPr/>
              <p:nvPr>
                <p:custDataLst>
                  <p:tags r:id="rId10"/>
                </p:custDataLst>
              </p:nvPr>
            </p:nvSpPr>
            <p:spPr>
              <a:xfrm>
                <a:off x="2006641" y="2397540"/>
                <a:ext cx="8599254" cy="973966"/>
              </a:xfrm>
              <a:prstGeom prst="roundRect">
                <a:avLst>
                  <a:gd name="adj" fmla="val 62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23900" sx="90000" sy="9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5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9" name="Group 32"/>
              <p:cNvGrpSpPr/>
              <p:nvPr/>
            </p:nvGrpSpPr>
            <p:grpSpPr>
              <a:xfrm>
                <a:off x="2006641" y="2397540"/>
                <a:ext cx="8599254" cy="628328"/>
                <a:chOff x="1093904" y="3847347"/>
                <a:chExt cx="14402898" cy="829857"/>
              </a:xfrm>
            </p:grpSpPr>
            <p:sp>
              <p:nvSpPr>
                <p:cNvPr id="40" name="Rectangle: Top Corners Rounded 33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093904" y="3847347"/>
                  <a:ext cx="14402898" cy="61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1" name="TextBox 35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3579776" y="4270589"/>
                  <a:ext cx="10215340" cy="4066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  <a:sym typeface="微软雅黑" panose="020B0503020204020204" pitchFamily="34" charset="-122"/>
                    </a:rPr>
                    <a:t>登录态</a:t>
                  </a:r>
                  <a:r>
                    <a:rPr lang="en-US" altLang="zh-CN" sz="20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  <a:sym typeface="微软雅黑" panose="020B0503020204020204" pitchFamily="34" charset="-122"/>
                    </a:rPr>
                    <a:t>/</a:t>
                  </a:r>
                  <a:r>
                    <a:rPr lang="zh-CN" altLang="en-US" sz="20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  <a:sym typeface="微软雅黑" panose="020B0503020204020204" pitchFamily="34" charset="-122"/>
                    </a:rPr>
                    <a:t>身份一致性</a:t>
                  </a:r>
                  <a:endParaRPr lang="zh-CN" altLang="en-US" sz="2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42" name="Group 27"/>
            <p:cNvGrpSpPr/>
            <p:nvPr/>
          </p:nvGrpSpPr>
          <p:grpSpPr>
            <a:xfrm rot="0">
              <a:off x="12226" y="2166"/>
              <a:ext cx="433" cy="370"/>
              <a:chOff x="8332318" y="3422521"/>
              <a:chExt cx="485834" cy="485832"/>
            </a:xfrm>
          </p:grpSpPr>
          <p:sp>
            <p:nvSpPr>
              <p:cNvPr id="43" name="Oval 28"/>
              <p:cNvSpPr/>
              <p:nvPr>
                <p:custDataLst>
                  <p:tags r:id="rId13"/>
                </p:custDataLst>
              </p:nvPr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Oval 29"/>
              <p:cNvSpPr/>
              <p:nvPr>
                <p:custDataLst>
                  <p:tags r:id="rId14"/>
                </p:custDataLst>
              </p:nvPr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Freeform 229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57150" tIns="28575" rIns="57150" bIns="28575" numCol="1" anchor="t" anchorCtr="0" compatLnSpc="1"/>
              <a:lstStyle/>
              <a:p>
                <a:endParaRPr lang="id-ID" sz="2000">
                  <a:solidFill>
                    <a:srgbClr val="5357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>
            <p:custDataLst>
              <p:tags r:id="rId16"/>
            </p:custDataLst>
          </p:nvPr>
        </p:nvGrpSpPr>
        <p:grpSpPr>
          <a:xfrm>
            <a:off x="8102600" y="4513580"/>
            <a:ext cx="3498850" cy="539750"/>
            <a:chOff x="11880" y="1948"/>
            <a:chExt cx="6450" cy="850"/>
          </a:xfrm>
        </p:grpSpPr>
        <p:grpSp>
          <p:nvGrpSpPr>
            <p:cNvPr id="47" name="Group 26"/>
            <p:cNvGrpSpPr/>
            <p:nvPr/>
          </p:nvGrpSpPr>
          <p:grpSpPr>
            <a:xfrm rot="0">
              <a:off x="11880" y="1948"/>
              <a:ext cx="6450" cy="851"/>
              <a:chOff x="2006641" y="2397540"/>
              <a:chExt cx="8599254" cy="973966"/>
            </a:xfrm>
          </p:grpSpPr>
          <p:sp>
            <p:nvSpPr>
              <p:cNvPr id="48" name="Rectangle: Rounded Corners 31"/>
              <p:cNvSpPr/>
              <p:nvPr>
                <p:custDataLst>
                  <p:tags r:id="rId17"/>
                </p:custDataLst>
              </p:nvPr>
            </p:nvSpPr>
            <p:spPr>
              <a:xfrm>
                <a:off x="2006641" y="2397540"/>
                <a:ext cx="8599254" cy="973966"/>
              </a:xfrm>
              <a:prstGeom prst="roundRect">
                <a:avLst>
                  <a:gd name="adj" fmla="val 62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23900" sx="90000" sy="9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5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49" name="Group 32"/>
              <p:cNvGrpSpPr/>
              <p:nvPr/>
            </p:nvGrpSpPr>
            <p:grpSpPr>
              <a:xfrm>
                <a:off x="2006641" y="2397540"/>
                <a:ext cx="8599254" cy="676397"/>
                <a:chOff x="1093904" y="3847347"/>
                <a:chExt cx="14402898" cy="893343"/>
              </a:xfrm>
            </p:grpSpPr>
            <p:sp>
              <p:nvSpPr>
                <p:cNvPr id="50" name="Rectangle: Top Corners Rounded 33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093904" y="3847347"/>
                  <a:ext cx="14402898" cy="61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51" name="TextBox 35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3579776" y="4270589"/>
                  <a:ext cx="11313202" cy="4701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  <a:sym typeface="微软雅黑" panose="020B0503020204020204" pitchFamily="34" charset="-122"/>
                    </a:rPr>
                    <a:t>建模结果的可控性</a:t>
                  </a:r>
                  <a:endParaRPr lang="en-US" altLang="zh-CN" sz="2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2" name="Group 27"/>
            <p:cNvGrpSpPr/>
            <p:nvPr/>
          </p:nvGrpSpPr>
          <p:grpSpPr>
            <a:xfrm rot="0">
              <a:off x="12226" y="2166"/>
              <a:ext cx="433" cy="370"/>
              <a:chOff x="8332318" y="3422521"/>
              <a:chExt cx="485834" cy="485832"/>
            </a:xfrm>
          </p:grpSpPr>
          <p:sp>
            <p:nvSpPr>
              <p:cNvPr id="53" name="Oval 28"/>
              <p:cNvSpPr/>
              <p:nvPr>
                <p:custDataLst>
                  <p:tags r:id="rId20"/>
                </p:custDataLst>
              </p:nvPr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4" name="Oval 29"/>
              <p:cNvSpPr/>
              <p:nvPr>
                <p:custDataLst>
                  <p:tags r:id="rId21"/>
                </p:custDataLst>
              </p:nvPr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5" name="Freeform 22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57150" tIns="28575" rIns="57150" bIns="28575" numCol="1" anchor="t" anchorCtr="0" compatLnSpc="1"/>
              <a:lstStyle/>
              <a:p>
                <a:endParaRPr lang="id-ID" sz="2000">
                  <a:solidFill>
                    <a:srgbClr val="5357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>
            <p:custDataLst>
              <p:tags r:id="rId23"/>
            </p:custDataLst>
          </p:nvPr>
        </p:nvGrpSpPr>
        <p:grpSpPr>
          <a:xfrm>
            <a:off x="8102600" y="3694430"/>
            <a:ext cx="3498850" cy="539750"/>
            <a:chOff x="11880" y="1948"/>
            <a:chExt cx="6450" cy="850"/>
          </a:xfrm>
        </p:grpSpPr>
        <p:grpSp>
          <p:nvGrpSpPr>
            <p:cNvPr id="57" name="Group 26"/>
            <p:cNvGrpSpPr/>
            <p:nvPr/>
          </p:nvGrpSpPr>
          <p:grpSpPr>
            <a:xfrm rot="0">
              <a:off x="11880" y="1948"/>
              <a:ext cx="6450" cy="851"/>
              <a:chOff x="2006641" y="2397540"/>
              <a:chExt cx="8599254" cy="973966"/>
            </a:xfrm>
          </p:grpSpPr>
          <p:sp>
            <p:nvSpPr>
              <p:cNvPr id="58" name="Rectangle: Rounded Corners 31"/>
              <p:cNvSpPr/>
              <p:nvPr>
                <p:custDataLst>
                  <p:tags r:id="rId24"/>
                </p:custDataLst>
              </p:nvPr>
            </p:nvSpPr>
            <p:spPr>
              <a:xfrm>
                <a:off x="2006641" y="2397540"/>
                <a:ext cx="8599254" cy="973966"/>
              </a:xfrm>
              <a:prstGeom prst="roundRect">
                <a:avLst>
                  <a:gd name="adj" fmla="val 62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23900" sx="90000" sy="9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5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59" name="Group 32"/>
              <p:cNvGrpSpPr/>
              <p:nvPr/>
            </p:nvGrpSpPr>
            <p:grpSpPr>
              <a:xfrm>
                <a:off x="2006641" y="2397540"/>
                <a:ext cx="8599254" cy="707818"/>
                <a:chOff x="1093904" y="3847347"/>
                <a:chExt cx="14402898" cy="934843"/>
              </a:xfrm>
            </p:grpSpPr>
            <p:sp>
              <p:nvSpPr>
                <p:cNvPr id="60" name="Rectangle: Top Corners Rounded 33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093904" y="3847347"/>
                  <a:ext cx="14402898" cy="61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1" name="TextBox 35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3579776" y="4127676"/>
                  <a:ext cx="10738132" cy="6545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  <a:sym typeface="微软雅黑" panose="020B0503020204020204" pitchFamily="34" charset="-122"/>
                    </a:rPr>
                    <a:t>社交链路可达性</a:t>
                  </a:r>
                  <a:endParaRPr lang="en-US" altLang="zh-CN" sz="2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62" name="Group 27"/>
            <p:cNvGrpSpPr/>
            <p:nvPr/>
          </p:nvGrpSpPr>
          <p:grpSpPr>
            <a:xfrm rot="0">
              <a:off x="12226" y="2166"/>
              <a:ext cx="433" cy="370"/>
              <a:chOff x="8332318" y="3422521"/>
              <a:chExt cx="485834" cy="485832"/>
            </a:xfrm>
          </p:grpSpPr>
          <p:sp>
            <p:nvSpPr>
              <p:cNvPr id="63" name="Oval 28"/>
              <p:cNvSpPr/>
              <p:nvPr>
                <p:custDataLst>
                  <p:tags r:id="rId27"/>
                </p:custDataLst>
              </p:nvPr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" name="Oval 29"/>
              <p:cNvSpPr/>
              <p:nvPr>
                <p:custDataLst>
                  <p:tags r:id="rId28"/>
                </p:custDataLst>
              </p:nvPr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Freeform 229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57150" tIns="28575" rIns="57150" bIns="28575" numCol="1" anchor="t" anchorCtr="0" compatLnSpc="1"/>
              <a:lstStyle/>
              <a:p>
                <a:endParaRPr lang="id-ID" sz="2000">
                  <a:solidFill>
                    <a:srgbClr val="5357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6" name="组合 65"/>
          <p:cNvGrpSpPr/>
          <p:nvPr>
            <p:custDataLst>
              <p:tags r:id="rId30"/>
            </p:custDataLst>
          </p:nvPr>
        </p:nvGrpSpPr>
        <p:grpSpPr>
          <a:xfrm>
            <a:off x="8102600" y="2875280"/>
            <a:ext cx="3498850" cy="539750"/>
            <a:chOff x="11880" y="1948"/>
            <a:chExt cx="6450" cy="850"/>
          </a:xfrm>
        </p:grpSpPr>
        <p:grpSp>
          <p:nvGrpSpPr>
            <p:cNvPr id="67" name="Group 26"/>
            <p:cNvGrpSpPr/>
            <p:nvPr/>
          </p:nvGrpSpPr>
          <p:grpSpPr>
            <a:xfrm rot="0">
              <a:off x="11880" y="1948"/>
              <a:ext cx="6450" cy="851"/>
              <a:chOff x="2006641" y="2397540"/>
              <a:chExt cx="8599254" cy="973966"/>
            </a:xfrm>
          </p:grpSpPr>
          <p:sp>
            <p:nvSpPr>
              <p:cNvPr id="68" name="Rectangle: Rounded Corners 31"/>
              <p:cNvSpPr/>
              <p:nvPr>
                <p:custDataLst>
                  <p:tags r:id="rId31"/>
                </p:custDataLst>
              </p:nvPr>
            </p:nvSpPr>
            <p:spPr>
              <a:xfrm>
                <a:off x="2006641" y="2397540"/>
                <a:ext cx="8599254" cy="973966"/>
              </a:xfrm>
              <a:prstGeom prst="roundRect">
                <a:avLst>
                  <a:gd name="adj" fmla="val 62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23900" sx="90000" sy="9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5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69" name="Group 32"/>
              <p:cNvGrpSpPr/>
              <p:nvPr/>
            </p:nvGrpSpPr>
            <p:grpSpPr>
              <a:xfrm>
                <a:off x="2006641" y="2397540"/>
                <a:ext cx="8599254" cy="678686"/>
                <a:chOff x="1093904" y="3847347"/>
                <a:chExt cx="14402898" cy="896367"/>
              </a:xfrm>
            </p:grpSpPr>
            <p:sp>
              <p:nvSpPr>
                <p:cNvPr id="70" name="Rectangle: Top Corners Rounded 33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093904" y="3847347"/>
                  <a:ext cx="14402898" cy="61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71" name="TextBox 35"/>
                <p:cNvSpPr txBox="1"/>
                <p:nvPr>
                  <p:custDataLst>
                    <p:tags r:id="rId33"/>
                  </p:custDataLst>
                </p:nvPr>
              </p:nvSpPr>
              <p:spPr>
                <a:xfrm>
                  <a:off x="3579776" y="4270589"/>
                  <a:ext cx="11914412" cy="4731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  <a:sym typeface="微软雅黑" panose="020B0503020204020204" pitchFamily="34" charset="-122"/>
                    </a:rPr>
                    <a:t>信息展示一致性</a:t>
                  </a:r>
                  <a:endParaRPr lang="zh-CN" altLang="en-US" sz="2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2" name="Group 27"/>
            <p:cNvGrpSpPr/>
            <p:nvPr/>
          </p:nvGrpSpPr>
          <p:grpSpPr>
            <a:xfrm rot="0">
              <a:off x="12226" y="2166"/>
              <a:ext cx="433" cy="370"/>
              <a:chOff x="8332318" y="3422521"/>
              <a:chExt cx="485834" cy="485832"/>
            </a:xfrm>
          </p:grpSpPr>
          <p:sp>
            <p:nvSpPr>
              <p:cNvPr id="73" name="Oval 28"/>
              <p:cNvSpPr/>
              <p:nvPr>
                <p:custDataLst>
                  <p:tags r:id="rId34"/>
                </p:custDataLst>
              </p:nvPr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4" name="Oval 29"/>
              <p:cNvSpPr/>
              <p:nvPr>
                <p:custDataLst>
                  <p:tags r:id="rId35"/>
                </p:custDataLst>
              </p:nvPr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5" name="Freeform 229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57150" tIns="28575" rIns="57150" bIns="28575" numCol="1" anchor="t" anchorCtr="0" compatLnSpc="1"/>
              <a:lstStyle/>
              <a:p>
                <a:endParaRPr lang="id-ID" sz="2000">
                  <a:solidFill>
                    <a:srgbClr val="5357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6" name="组合 75"/>
          <p:cNvGrpSpPr/>
          <p:nvPr>
            <p:custDataLst>
              <p:tags r:id="rId37"/>
            </p:custDataLst>
          </p:nvPr>
        </p:nvGrpSpPr>
        <p:grpSpPr>
          <a:xfrm>
            <a:off x="8102600" y="5332730"/>
            <a:ext cx="3498850" cy="539750"/>
            <a:chOff x="11880" y="1948"/>
            <a:chExt cx="6450" cy="850"/>
          </a:xfrm>
        </p:grpSpPr>
        <p:grpSp>
          <p:nvGrpSpPr>
            <p:cNvPr id="77" name="Group 26"/>
            <p:cNvGrpSpPr/>
            <p:nvPr/>
          </p:nvGrpSpPr>
          <p:grpSpPr>
            <a:xfrm rot="0">
              <a:off x="11880" y="1948"/>
              <a:ext cx="6450" cy="851"/>
              <a:chOff x="2006641" y="2397540"/>
              <a:chExt cx="8599254" cy="973966"/>
            </a:xfrm>
          </p:grpSpPr>
          <p:sp>
            <p:nvSpPr>
              <p:cNvPr id="78" name="Rectangle: Rounded Corners 31"/>
              <p:cNvSpPr/>
              <p:nvPr>
                <p:custDataLst>
                  <p:tags r:id="rId38"/>
                </p:custDataLst>
              </p:nvPr>
            </p:nvSpPr>
            <p:spPr>
              <a:xfrm>
                <a:off x="2006641" y="2397540"/>
                <a:ext cx="8599254" cy="973966"/>
              </a:xfrm>
              <a:prstGeom prst="roundRect">
                <a:avLst>
                  <a:gd name="adj" fmla="val 62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23900" sx="90000" sy="9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5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79" name="Group 32"/>
              <p:cNvGrpSpPr/>
              <p:nvPr/>
            </p:nvGrpSpPr>
            <p:grpSpPr>
              <a:xfrm>
                <a:off x="2006641" y="2397540"/>
                <a:ext cx="8599254" cy="627670"/>
                <a:chOff x="1093904" y="3847347"/>
                <a:chExt cx="14402898" cy="828988"/>
              </a:xfrm>
            </p:grpSpPr>
            <p:sp>
              <p:nvSpPr>
                <p:cNvPr id="80" name="Rectangle: Top Corners Rounded 33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093904" y="3847347"/>
                  <a:ext cx="14402898" cy="6131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82" name="TextBox 35"/>
                <p:cNvSpPr txBox="1"/>
                <p:nvPr>
                  <p:custDataLst>
                    <p:tags r:id="rId40"/>
                  </p:custDataLst>
                </p:nvPr>
              </p:nvSpPr>
              <p:spPr>
                <a:xfrm>
                  <a:off x="3580757" y="4269841"/>
                  <a:ext cx="9432286" cy="4064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  <a:sym typeface="微软雅黑" panose="020B0503020204020204" pitchFamily="34" charset="-122"/>
                    </a:rPr>
                    <a:t>正确性与防误触</a:t>
                  </a:r>
                  <a:endParaRPr lang="zh-CN" altLang="en-US" sz="2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3" name="Group 27"/>
            <p:cNvGrpSpPr/>
            <p:nvPr/>
          </p:nvGrpSpPr>
          <p:grpSpPr>
            <a:xfrm rot="0">
              <a:off x="12226" y="2166"/>
              <a:ext cx="433" cy="370"/>
              <a:chOff x="8332318" y="3422521"/>
              <a:chExt cx="485834" cy="485832"/>
            </a:xfrm>
          </p:grpSpPr>
          <p:sp>
            <p:nvSpPr>
              <p:cNvPr id="84" name="Oval 28"/>
              <p:cNvSpPr/>
              <p:nvPr>
                <p:custDataLst>
                  <p:tags r:id="rId41"/>
                </p:custDataLst>
              </p:nvPr>
            </p:nvSpPr>
            <p:spPr>
              <a:xfrm>
                <a:off x="8332318" y="3422521"/>
                <a:ext cx="485834" cy="48583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5" name="Oval 29"/>
              <p:cNvSpPr/>
              <p:nvPr>
                <p:custDataLst>
                  <p:tags r:id="rId42"/>
                </p:custDataLst>
              </p:nvPr>
            </p:nvSpPr>
            <p:spPr>
              <a:xfrm>
                <a:off x="8385361" y="3475564"/>
                <a:ext cx="379747" cy="3797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6" name="Freeform 229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8504072" y="3616544"/>
                <a:ext cx="142328" cy="97786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57150" tIns="28575" rIns="57150" bIns="28575" numCol="1" anchor="t" anchorCtr="0" compatLnSpc="1"/>
              <a:lstStyle/>
              <a:p>
                <a:endParaRPr lang="id-ID" sz="2000">
                  <a:solidFill>
                    <a:srgbClr val="5357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charset="0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1"/>
          <a:stretch>
            <a:fillRect/>
          </a:stretch>
        </p:blipFill>
        <p:spPr>
          <a:xfrm rot="16200000" flipH="1">
            <a:off x="2667001" y="-2666998"/>
            <a:ext cx="6858000" cy="12192002"/>
          </a:xfrm>
          <a:prstGeom prst="rect">
            <a:avLst/>
          </a:prstGeom>
        </p:spPr>
      </p:pic>
      <p:pic>
        <p:nvPicPr>
          <p:cNvPr id="4" name="图片 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30" y="-344472"/>
            <a:ext cx="10004470" cy="7659672"/>
          </a:xfrm>
          <a:prstGeom prst="rect">
            <a:avLst/>
          </a:prstGeom>
        </p:spPr>
      </p:pic>
      <p:grpSp>
        <p:nvGrpSpPr>
          <p:cNvPr id="7" name="组合 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84914" y="1747966"/>
            <a:ext cx="4123504" cy="1927832"/>
            <a:chOff x="2439678" y="2336673"/>
            <a:chExt cx="3862257" cy="1927832"/>
          </a:xfrm>
        </p:grpSpPr>
        <p:sp>
          <p:nvSpPr>
            <p:cNvPr id="8" name="TextBox 7"/>
            <p:cNvSpPr txBox="1"/>
            <p:nvPr/>
          </p:nvSpPr>
          <p:spPr>
            <a:xfrm>
              <a:off x="2439678" y="235345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P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3217295" y="2354176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A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4084366" y="233667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R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4947730" y="2371679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T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grpSp>
        <p:nvGrpSpPr>
          <p:cNvPr id="16" name="组合 15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84912" y="3216020"/>
            <a:ext cx="4301496" cy="1911965"/>
            <a:chOff x="6175814" y="2248024"/>
            <a:chExt cx="4028972" cy="1911965"/>
          </a:xfrm>
        </p:grpSpPr>
        <p:sp>
          <p:nvSpPr>
            <p:cNvPr id="17" name="TextBox 7"/>
            <p:cNvSpPr txBox="1"/>
            <p:nvPr/>
          </p:nvSpPr>
          <p:spPr>
            <a:xfrm>
              <a:off x="6175814" y="226716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F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7001981" y="226716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O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9" name="TextBox 7"/>
            <p:cNvSpPr txBox="1"/>
            <p:nvPr/>
          </p:nvSpPr>
          <p:spPr>
            <a:xfrm>
              <a:off x="8000322" y="2248024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U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8850581" y="226716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R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sp>
        <p:nvSpPr>
          <p:cNvPr id="21" name="文本框 2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944982" y="4802466"/>
            <a:ext cx="3802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6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  <a:sym typeface="+mn-lt"/>
              </a:rPr>
              <a:t>BEST PRESENTATION TEMPLATE</a:t>
            </a:r>
            <a:endParaRPr lang="en-US" altLang="zh-CN" spc="600" dirty="0">
              <a:solidFill>
                <a:schemeClr val="bg1"/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+mn-lt"/>
            </a:endParaRPr>
          </a:p>
          <a:p>
            <a:pPr algn="dist"/>
            <a:endParaRPr lang="zh-CN" altLang="en-US" dirty="0">
              <a:solidFill>
                <a:schemeClr val="bg1"/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70">
              <a:schemeClr val="tx1">
                <a:lumMod val="95000"/>
                <a:lumOff val="5000"/>
              </a:schemeClr>
            </a:gs>
            <a:gs pos="24000">
              <a:schemeClr val="tx1">
                <a:lumMod val="95000"/>
                <a:lumOff val="5000"/>
              </a:schemeClr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r="8785"/>
          <a:stretch>
            <a:fillRect/>
          </a:stretch>
        </p:blipFill>
        <p:spPr>
          <a:xfrm rot="5400000">
            <a:off x="2667000" y="-2667000"/>
            <a:ext cx="6858000" cy="12192000"/>
          </a:xfrm>
        </p:spPr>
      </p:pic>
      <p:sp>
        <p:nvSpPr>
          <p:cNvPr id="41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chemeClr val="tx1">
                  <a:lumMod val="85000"/>
                  <a:lumOff val="15000"/>
                  <a:alpha val="85000"/>
                </a:schemeClr>
              </a:gs>
              <a:gs pos="100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414145" y="1790065"/>
            <a:ext cx="2217420" cy="513715"/>
            <a:chOff x="1899716" y="3132079"/>
            <a:chExt cx="3279113" cy="513752"/>
          </a:xfrm>
        </p:grpSpPr>
        <p:sp>
          <p:nvSpPr>
            <p:cNvPr id="9" name="Parallelogram 8"/>
            <p:cNvSpPr/>
            <p:nvPr/>
          </p:nvSpPr>
          <p:spPr>
            <a:xfrm>
              <a:off x="1899716" y="3132079"/>
              <a:ext cx="3279113" cy="513752"/>
            </a:xfrm>
            <a:prstGeom prst="parallelogram">
              <a:avLst>
                <a:gd name="adj" fmla="val 48355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90468" y="3171471"/>
              <a:ext cx="2784330" cy="42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彭云轩</a:t>
              </a:r>
              <a:endParaRPr lang="zh-CN" altLang="en-US" b="1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13" name="Rectangle 1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297180" y="3159760"/>
            <a:ext cx="3312795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负责制作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并演讲关于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Delta3D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应用的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“App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设计的创造力与创新性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板块。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1" name="Rectangle 2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4471035" y="3133725"/>
            <a:ext cx="2813050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负责制作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并演讲关于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Delta3D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应用的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营销计划的可行性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板块。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31" name="Text Placeholder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783149" y="398302"/>
            <a:ext cx="4732033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375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/>
            </a:lvl2pPr>
            <a:lvl3pPr marL="182626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/>
            </a:lvl3pPr>
            <a:lvl4pPr marL="255651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4pPr>
            <a:lvl5pPr marL="328676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5pPr>
            <a:lvl6pPr marL="401701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6pPr>
            <a:lvl7pPr marL="474726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7pPr>
            <a:lvl8pPr marL="5478145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8pPr>
            <a:lvl9pPr marL="6208395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9pPr>
          </a:lstStyle>
          <a:p>
            <a:r>
              <a:rPr lang="zh-CN" altLang="id-ID" sz="3600" b="1" i="0" spc="-15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小组分工</a:t>
            </a:r>
            <a:r>
              <a:rPr lang="en-US" altLang="zh-CN" sz="3600" b="1" i="0" spc="-15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 - </a:t>
            </a:r>
            <a:r>
              <a:rPr lang="zh-CN" altLang="en-US" sz="3600" b="1" i="0" spc="-15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第一阶段</a:t>
            </a:r>
            <a:endParaRPr lang="zh-CN" altLang="en-US" sz="3600" b="1" i="0" spc="-15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40" name="Group 3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3824498" y="2378327"/>
            <a:ext cx="307777" cy="3009198"/>
            <a:chOff x="5847028" y="2709162"/>
            <a:chExt cx="307777" cy="300919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6000917" y="2709162"/>
              <a:ext cx="0" cy="30091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 rot="16200000">
              <a:off x="5102831" y="4059873"/>
              <a:ext cx="17961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CEO FOUNDER</a:t>
              </a:r>
              <a:endParaRPr lang="en-US" sz="1400" b="1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58" name="TextBox 5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0648631" y="6412574"/>
            <a:ext cx="977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1200" b="1" i="0" smtClean="0">
                <a:solidFill>
                  <a:schemeClr val="bg1"/>
                </a:solidFill>
                <a:cs typeface="+mn-ea"/>
                <a:sym typeface="+mn-lt"/>
              </a:rPr>
            </a:fld>
            <a:endParaRPr lang="id-ID" sz="1200" b="1" i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9" name="Straight Connector 5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CxnSpPr/>
          <p:nvPr/>
        </p:nvCxnSpPr>
        <p:spPr>
          <a:xfrm>
            <a:off x="631372" y="6315166"/>
            <a:ext cx="10929257" cy="0"/>
          </a:xfrm>
          <a:prstGeom prst="line">
            <a:avLst/>
          </a:prstGeom>
          <a:ln w="952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297374" y="1367407"/>
            <a:ext cx="1490389" cy="1490386"/>
            <a:chOff x="2333812" y="2418736"/>
            <a:chExt cx="2020530" cy="2020528"/>
          </a:xfrm>
        </p:grpSpPr>
        <p:sp>
          <p:nvSpPr>
            <p:cNvPr id="3" name="Arc 2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2292350"/>
                <a:gd name="adj2" fmla="val 12603456"/>
              </a:avLst>
            </a:prstGeom>
            <a:solidFill>
              <a:schemeClr val="bg1"/>
            </a:solidFill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4" name="Arc 3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12954160"/>
                <a:gd name="adj2" fmla="val 1948398"/>
              </a:avLst>
            </a:prstGeom>
            <a:solidFill>
              <a:schemeClr val="bg1"/>
            </a:solidFill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43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841740" y="1829435"/>
            <a:ext cx="2217420" cy="513715"/>
            <a:chOff x="1899716" y="3132079"/>
            <a:chExt cx="3279113" cy="513752"/>
          </a:xfrm>
        </p:grpSpPr>
        <p:sp>
          <p:nvSpPr>
            <p:cNvPr id="44" name="Parallelogram 8"/>
            <p:cNvSpPr/>
            <p:nvPr/>
          </p:nvSpPr>
          <p:spPr>
            <a:xfrm>
              <a:off x="1899716" y="3132079"/>
              <a:ext cx="3279113" cy="513752"/>
            </a:xfrm>
            <a:prstGeom prst="parallelogram">
              <a:avLst>
                <a:gd name="adj" fmla="val 48355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45" name="Rectangle 11"/>
            <p:cNvSpPr/>
            <p:nvPr/>
          </p:nvSpPr>
          <p:spPr>
            <a:xfrm>
              <a:off x="2090468" y="3171471"/>
              <a:ext cx="2784330" cy="42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err="1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李迪聪</a:t>
              </a:r>
              <a:endParaRPr lang="zh-CN" altLang="en-US" b="1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17" name="Group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7776340" y="1441702"/>
            <a:ext cx="1490389" cy="1490386"/>
            <a:chOff x="2333812" y="2418736"/>
            <a:chExt cx="2020530" cy="2020528"/>
          </a:xfrm>
        </p:grpSpPr>
        <p:sp>
          <p:nvSpPr>
            <p:cNvPr id="22" name="Arc 21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2292350"/>
                <a:gd name="adj2" fmla="val 12603456"/>
              </a:avLst>
            </a:prstGeom>
            <a:solidFill>
              <a:schemeClr val="bg1"/>
            </a:solidFill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3" name="Arc 22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12954160"/>
                <a:gd name="adj2" fmla="val 1948398"/>
              </a:avLst>
            </a:prstGeom>
            <a:solidFill>
              <a:schemeClr val="bg1"/>
            </a:solidFill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</p:grpSp>
      <p:pic>
        <p:nvPicPr>
          <p:cNvPr id="56" name="图片占位符 11" descr="C:/Users/YOGA/Documents/xwechat_files/wxid_245f5hea2e2812_96da/temp/RWTemp/2025-12/f0fe9853-27c0-4177-a80e-6eaf492671b3/1.jpg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44" r="2744"/>
          <a:stretch>
            <a:fillRect/>
          </a:stretch>
        </p:blipFill>
        <p:spPr>
          <a:xfrm>
            <a:off x="365111" y="1441730"/>
            <a:ext cx="1354914" cy="1341742"/>
          </a:xfrm>
        </p:spPr>
      </p:pic>
      <p:pic>
        <p:nvPicPr>
          <p:cNvPr id="61" name="图片占位符 4" descr="C:/Users/YOGA/Documents/xwechat_files/wxid_245f5hea2e2812_96da/temp/RWTemp/2025-12/9e20f478899dc29eb19741386f9343c8/470337ee6e0c2567aa1195a4af43795b.jpg470337ee6e0c2567aa1195a4af43795b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7032" r="586"/>
          <a:stretch>
            <a:fillRect/>
          </a:stretch>
        </p:blipFill>
        <p:spPr>
          <a:xfrm>
            <a:off x="7844077" y="1516025"/>
            <a:ext cx="1354914" cy="1341742"/>
          </a:xfrm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grpSp>
        <p:nvGrpSpPr>
          <p:cNvPr id="28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5395595" y="1790065"/>
            <a:ext cx="2217420" cy="513715"/>
            <a:chOff x="1899716" y="3132079"/>
            <a:chExt cx="3279113" cy="513752"/>
          </a:xfrm>
        </p:grpSpPr>
        <p:sp>
          <p:nvSpPr>
            <p:cNvPr id="29" name="Parallelogram 8"/>
            <p:cNvSpPr/>
            <p:nvPr/>
          </p:nvSpPr>
          <p:spPr>
            <a:xfrm>
              <a:off x="1899716" y="3132079"/>
              <a:ext cx="3279113" cy="513752"/>
            </a:xfrm>
            <a:prstGeom prst="parallelogram">
              <a:avLst>
                <a:gd name="adj" fmla="val 48355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30" name="Rectangle 11"/>
            <p:cNvSpPr/>
            <p:nvPr/>
          </p:nvSpPr>
          <p:spPr>
            <a:xfrm>
              <a:off x="2090468" y="3171471"/>
              <a:ext cx="2784330" cy="42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err="1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龚如意</a:t>
              </a:r>
              <a:endParaRPr lang="zh-CN" altLang="en-US" b="1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32" name="Group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278824" y="1367407"/>
            <a:ext cx="1490389" cy="1490386"/>
            <a:chOff x="2333812" y="2418736"/>
            <a:chExt cx="2020530" cy="2020528"/>
          </a:xfrm>
        </p:grpSpPr>
        <p:sp>
          <p:nvSpPr>
            <p:cNvPr id="33" name="Arc 2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2292350"/>
                <a:gd name="adj2" fmla="val 12603456"/>
              </a:avLst>
            </a:prstGeom>
            <a:solidFill>
              <a:schemeClr val="bg1"/>
            </a:solidFill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34" name="Arc 3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12954160"/>
                <a:gd name="adj2" fmla="val 1948398"/>
              </a:avLst>
            </a:prstGeom>
            <a:solidFill>
              <a:schemeClr val="bg1"/>
            </a:solidFill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</p:grpSp>
      <p:pic>
        <p:nvPicPr>
          <p:cNvPr id="35" name="图片占位符 11" descr="C:/Users/YOGA/Documents/xwechat_files/wxid_245f5hea2e2812_96da/temp/InputTemp/a0b01c69-084c-4cbd-9d73-589377c83a87.pnga0b01c69-084c-4cbd-9d73-589377c83a87"/>
          <p:cNvPicPr>
            <a:picLocks noGrp="1" noChangeAspect="1"/>
          </p:cNvPicPr>
          <p:nvPr/>
        </p:nvPicPr>
        <p:blipFill rotWithShape="1">
          <a:blip r:embed="rId4"/>
          <a:srcRect t="1018"/>
          <a:stretch>
            <a:fillRect/>
          </a:stretch>
        </p:blipFill>
        <p:spPr>
          <a:xfrm>
            <a:off x="4346561" y="1441730"/>
            <a:ext cx="1354914" cy="134174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36" name="Straight Connector 37"/>
          <p:cNvCxnSpPr/>
          <p:nvPr/>
        </p:nvCxnSpPr>
        <p:spPr>
          <a:xfrm>
            <a:off x="7622017" y="2176397"/>
            <a:ext cx="0" cy="30091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8"/>
          <p:cNvSpPr/>
          <p:nvPr/>
        </p:nvSpPr>
        <p:spPr>
          <a:xfrm rot="16200000">
            <a:off x="6723931" y="3527108"/>
            <a:ext cx="179617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  <a:cs typeface="+mn-ea"/>
                <a:sym typeface="+mn-lt"/>
              </a:rPr>
              <a:t>CEO FOUNDER</a:t>
            </a:r>
            <a:endParaRPr lang="en-US" sz="1400" b="1" dirty="0">
              <a:solidFill>
                <a:schemeClr val="accent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42" name="Rectangle 1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8095615" y="3159760"/>
            <a:ext cx="3312795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负责制作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并演讲关于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Delta3D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应用的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市场分析的细致程度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板块。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70">
              <a:schemeClr val="tx1">
                <a:lumMod val="95000"/>
                <a:lumOff val="5000"/>
              </a:schemeClr>
            </a:gs>
            <a:gs pos="24000">
              <a:schemeClr val="tx1">
                <a:lumMod val="95000"/>
                <a:lumOff val="5000"/>
              </a:schemeClr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r="8785"/>
          <a:stretch>
            <a:fillRect/>
          </a:stretch>
        </p:blipFill>
        <p:spPr>
          <a:xfrm rot="5400000">
            <a:off x="2667000" y="-2667000"/>
            <a:ext cx="6858000" cy="12192000"/>
          </a:xfrm>
        </p:spPr>
      </p:pic>
      <p:sp>
        <p:nvSpPr>
          <p:cNvPr id="41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chemeClr val="tx1">
                  <a:lumMod val="85000"/>
                  <a:lumOff val="15000"/>
                  <a:alpha val="85000"/>
                </a:schemeClr>
              </a:gs>
              <a:gs pos="100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414145" y="1790065"/>
            <a:ext cx="2217420" cy="513715"/>
            <a:chOff x="1899716" y="3132079"/>
            <a:chExt cx="3279113" cy="513752"/>
          </a:xfrm>
        </p:grpSpPr>
        <p:sp>
          <p:nvSpPr>
            <p:cNvPr id="9" name="Parallelogram 8"/>
            <p:cNvSpPr/>
            <p:nvPr/>
          </p:nvSpPr>
          <p:spPr>
            <a:xfrm>
              <a:off x="1899716" y="3132079"/>
              <a:ext cx="3279113" cy="513752"/>
            </a:xfrm>
            <a:prstGeom prst="parallelogram">
              <a:avLst>
                <a:gd name="adj" fmla="val 48355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90468" y="3171471"/>
              <a:ext cx="2784330" cy="42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彭云轩</a:t>
              </a:r>
              <a:endParaRPr lang="zh-CN" altLang="en-US" b="1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13" name="Rectangle 1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297180" y="3159760"/>
            <a:ext cx="3312795" cy="215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录制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展示视频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参与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展示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的制作并演讲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主要负责墨刀上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Delta3D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模拟展示功能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主页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”</a:t>
            </a:r>
            <a:r>
              <a:rPr 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。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绘制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Delta3D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应用关于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首页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部分的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FlowChart</a:t>
            </a:r>
            <a:endParaRPr lang="en-US" altLang="zh-CN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5.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渲染模型：用于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展示（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GIF)</a:t>
            </a:r>
            <a:endParaRPr lang="en-US" altLang="zh-CN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1" name="Rectangle 2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>
            <p:custDataLst>
              <p:tags r:id="rId2"/>
            </p:custDataLst>
          </p:nvPr>
        </p:nvSpPr>
        <p:spPr>
          <a:xfrm>
            <a:off x="4471035" y="3133725"/>
            <a:ext cx="2813050" cy="215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参与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展示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的制作并演讲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主要负责墨刀上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Delta3D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模拟展示功能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社区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”</a:t>
            </a:r>
            <a:r>
              <a:rPr 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。</a:t>
            </a:r>
            <a:endParaRPr lang="zh-CN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绘制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Delta3D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应用关于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社区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部分的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FlowChart</a:t>
            </a:r>
            <a:endParaRPr lang="en-US" altLang="zh-CN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31" name="Text Placeholder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783149" y="398302"/>
            <a:ext cx="4732033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375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/>
            </a:lvl2pPr>
            <a:lvl3pPr marL="182626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/>
            </a:lvl3pPr>
            <a:lvl4pPr marL="255651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4pPr>
            <a:lvl5pPr marL="328676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5pPr>
            <a:lvl6pPr marL="401701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6pPr>
            <a:lvl7pPr marL="474726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7pPr>
            <a:lvl8pPr marL="5478145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8pPr>
            <a:lvl9pPr marL="6208395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9pPr>
          </a:lstStyle>
          <a:p>
            <a:r>
              <a:rPr lang="zh-CN" altLang="id-ID" sz="3600" b="1" i="0" spc="-15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小组分工</a:t>
            </a:r>
            <a:r>
              <a:rPr lang="en-US" altLang="zh-CN" sz="3600" b="1" i="0" spc="-15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 - </a:t>
            </a:r>
            <a:r>
              <a:rPr lang="zh-CN" altLang="en-US" sz="3600" b="1" i="0" spc="-15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第二阶段</a:t>
            </a:r>
            <a:endParaRPr lang="zh-CN" altLang="en-US" sz="3600" b="1" i="0" spc="-15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40" name="Group 3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3"/>
            </p:custDataLst>
          </p:nvPr>
        </p:nvGrpSpPr>
        <p:grpSpPr>
          <a:xfrm>
            <a:off x="3824498" y="2378327"/>
            <a:ext cx="307777" cy="3009198"/>
            <a:chOff x="5847028" y="2709162"/>
            <a:chExt cx="307777" cy="3009198"/>
          </a:xfrm>
        </p:grpSpPr>
        <p:cxnSp>
          <p:nvCxnSpPr>
            <p:cNvPr id="38" name="Straight Connector 37"/>
            <p:cNvCxnSpPr/>
            <p:nvPr>
              <p:custDataLst>
                <p:tags r:id="rId4"/>
              </p:custDataLst>
            </p:nvPr>
          </p:nvCxnSpPr>
          <p:spPr>
            <a:xfrm>
              <a:off x="6000917" y="2709162"/>
              <a:ext cx="0" cy="30091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>
              <p:custDataLst>
                <p:tags r:id="rId5"/>
              </p:custDataLst>
            </p:nvPr>
          </p:nvSpPr>
          <p:spPr>
            <a:xfrm rot="16200000">
              <a:off x="5102831" y="4059873"/>
              <a:ext cx="17961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CEO FOUNDER</a:t>
              </a:r>
              <a:endParaRPr lang="en-US" sz="1400" b="1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58" name="TextBox 5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0648631" y="6412574"/>
            <a:ext cx="977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1200" b="1" i="0" smtClean="0">
                <a:solidFill>
                  <a:schemeClr val="bg1"/>
                </a:solidFill>
                <a:cs typeface="+mn-ea"/>
                <a:sym typeface="+mn-lt"/>
              </a:rPr>
            </a:fld>
            <a:endParaRPr lang="id-ID" sz="1200" b="1" i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9" name="Straight Connector 5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CxnSpPr/>
          <p:nvPr/>
        </p:nvCxnSpPr>
        <p:spPr>
          <a:xfrm>
            <a:off x="631372" y="6315166"/>
            <a:ext cx="10929257" cy="0"/>
          </a:xfrm>
          <a:prstGeom prst="line">
            <a:avLst/>
          </a:prstGeom>
          <a:ln w="952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297374" y="1367407"/>
            <a:ext cx="1490389" cy="1490386"/>
            <a:chOff x="2333812" y="2418736"/>
            <a:chExt cx="2020530" cy="2020528"/>
          </a:xfrm>
        </p:grpSpPr>
        <p:sp>
          <p:nvSpPr>
            <p:cNvPr id="3" name="Arc 2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2292350"/>
                <a:gd name="adj2" fmla="val 12603456"/>
              </a:avLst>
            </a:prstGeom>
            <a:solidFill>
              <a:schemeClr val="bg1"/>
            </a:solidFill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4" name="Arc 3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12954160"/>
                <a:gd name="adj2" fmla="val 1948398"/>
              </a:avLst>
            </a:prstGeom>
            <a:solidFill>
              <a:schemeClr val="bg1"/>
            </a:solidFill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43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6"/>
            </p:custDataLst>
          </p:nvPr>
        </p:nvGrpSpPr>
        <p:grpSpPr>
          <a:xfrm>
            <a:off x="8841740" y="1829435"/>
            <a:ext cx="2217420" cy="513715"/>
            <a:chOff x="1899716" y="3132079"/>
            <a:chExt cx="3279113" cy="513752"/>
          </a:xfrm>
        </p:grpSpPr>
        <p:sp>
          <p:nvSpPr>
            <p:cNvPr id="44" name="Parallelogram 8"/>
            <p:cNvSpPr/>
            <p:nvPr>
              <p:custDataLst>
                <p:tags r:id="rId7"/>
              </p:custDataLst>
            </p:nvPr>
          </p:nvSpPr>
          <p:spPr>
            <a:xfrm>
              <a:off x="1899716" y="3132079"/>
              <a:ext cx="3279113" cy="513752"/>
            </a:xfrm>
            <a:prstGeom prst="parallelogram">
              <a:avLst>
                <a:gd name="adj" fmla="val 48355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45" name="Rectangle 11"/>
            <p:cNvSpPr/>
            <p:nvPr>
              <p:custDataLst>
                <p:tags r:id="rId8"/>
              </p:custDataLst>
            </p:nvPr>
          </p:nvSpPr>
          <p:spPr>
            <a:xfrm>
              <a:off x="2090468" y="3171471"/>
              <a:ext cx="2784330" cy="42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err="1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李迪聪</a:t>
              </a:r>
              <a:endParaRPr lang="zh-CN" altLang="en-US" b="1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17" name="Group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9"/>
            </p:custDataLst>
          </p:nvPr>
        </p:nvGrpSpPr>
        <p:grpSpPr>
          <a:xfrm>
            <a:off x="7776340" y="1441702"/>
            <a:ext cx="1490389" cy="1490386"/>
            <a:chOff x="2333812" y="2418736"/>
            <a:chExt cx="2020530" cy="2020528"/>
          </a:xfrm>
        </p:grpSpPr>
        <p:sp>
          <p:nvSpPr>
            <p:cNvPr id="22" name="Arc 21"/>
            <p:cNvSpPr/>
            <p:nvPr>
              <p:custDataLst>
                <p:tags r:id="rId10"/>
              </p:custDataLst>
            </p:nvPr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2292350"/>
                <a:gd name="adj2" fmla="val 12603456"/>
              </a:avLst>
            </a:prstGeom>
            <a:solidFill>
              <a:schemeClr val="bg1"/>
            </a:solidFill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3" name="Arc 22"/>
            <p:cNvSpPr/>
            <p:nvPr>
              <p:custDataLst>
                <p:tags r:id="rId11"/>
              </p:custDataLst>
            </p:nvPr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12954160"/>
                <a:gd name="adj2" fmla="val 1948398"/>
              </a:avLst>
            </a:prstGeom>
            <a:solidFill>
              <a:schemeClr val="bg1"/>
            </a:solidFill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</p:grpSp>
      <p:pic>
        <p:nvPicPr>
          <p:cNvPr id="56" name="图片占位符 11" descr="C:/Users/YOGA/Documents/xwechat_files/wxid_245f5hea2e2812_96da/temp/RWTemp/2025-12/f0fe9853-27c0-4177-a80e-6eaf492671b3/1.jpg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2"/>
          <a:srcRect l="2744" r="2744"/>
          <a:stretch>
            <a:fillRect/>
          </a:stretch>
        </p:blipFill>
        <p:spPr>
          <a:xfrm>
            <a:off x="365111" y="1441730"/>
            <a:ext cx="1354914" cy="1341742"/>
          </a:xfrm>
        </p:spPr>
      </p:pic>
      <p:pic>
        <p:nvPicPr>
          <p:cNvPr id="61" name="图片占位符 4" descr="C:/Users/YOGA/Documents/xwechat_files/wxid_245f5hea2e2812_96da/temp/RWTemp/2025-12/9e20f478899dc29eb19741386f9343c8/470337ee6e0c2567aa1195a4af43795b.jpg470337ee6e0c2567aa1195a4af43795b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3"/>
          <a:srcRect l="7032" r="586"/>
          <a:stretch>
            <a:fillRect/>
          </a:stretch>
        </p:blipFill>
        <p:spPr>
          <a:xfrm>
            <a:off x="7844077" y="1516025"/>
            <a:ext cx="1354914" cy="1341742"/>
          </a:xfrm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grpSp>
        <p:nvGrpSpPr>
          <p:cNvPr id="28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14"/>
            </p:custDataLst>
          </p:nvPr>
        </p:nvGrpSpPr>
        <p:grpSpPr>
          <a:xfrm>
            <a:off x="5395595" y="1790065"/>
            <a:ext cx="2217420" cy="513715"/>
            <a:chOff x="1899716" y="3132079"/>
            <a:chExt cx="3279113" cy="513752"/>
          </a:xfrm>
        </p:grpSpPr>
        <p:sp>
          <p:nvSpPr>
            <p:cNvPr id="29" name="Parallelogram 8"/>
            <p:cNvSpPr/>
            <p:nvPr>
              <p:custDataLst>
                <p:tags r:id="rId15"/>
              </p:custDataLst>
            </p:nvPr>
          </p:nvSpPr>
          <p:spPr>
            <a:xfrm>
              <a:off x="1899716" y="3132079"/>
              <a:ext cx="3279113" cy="513752"/>
            </a:xfrm>
            <a:prstGeom prst="parallelogram">
              <a:avLst>
                <a:gd name="adj" fmla="val 48355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30" name="Rectangle 11"/>
            <p:cNvSpPr/>
            <p:nvPr>
              <p:custDataLst>
                <p:tags r:id="rId16"/>
              </p:custDataLst>
            </p:nvPr>
          </p:nvSpPr>
          <p:spPr>
            <a:xfrm>
              <a:off x="2090468" y="3171471"/>
              <a:ext cx="2784330" cy="42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err="1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龚如意</a:t>
              </a:r>
              <a:endParaRPr lang="zh-CN" altLang="en-US" b="1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32" name="Group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17"/>
            </p:custDataLst>
          </p:nvPr>
        </p:nvGrpSpPr>
        <p:grpSpPr>
          <a:xfrm>
            <a:off x="4278824" y="1367407"/>
            <a:ext cx="1490389" cy="1490386"/>
            <a:chOff x="2333812" y="2418736"/>
            <a:chExt cx="2020530" cy="2020528"/>
          </a:xfrm>
        </p:grpSpPr>
        <p:sp>
          <p:nvSpPr>
            <p:cNvPr id="33" name="Arc 2"/>
            <p:cNvSpPr/>
            <p:nvPr>
              <p:custDataLst>
                <p:tags r:id="rId18"/>
              </p:custDataLst>
            </p:nvPr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2292350"/>
                <a:gd name="adj2" fmla="val 12603456"/>
              </a:avLst>
            </a:prstGeom>
            <a:solidFill>
              <a:schemeClr val="bg1"/>
            </a:solidFill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34" name="Arc 3"/>
            <p:cNvSpPr/>
            <p:nvPr>
              <p:custDataLst>
                <p:tags r:id="rId19"/>
              </p:custDataLst>
            </p:nvPr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12954160"/>
                <a:gd name="adj2" fmla="val 1948398"/>
              </a:avLst>
            </a:prstGeom>
            <a:solidFill>
              <a:schemeClr val="bg1"/>
            </a:solidFill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</p:grpSp>
      <p:pic>
        <p:nvPicPr>
          <p:cNvPr id="35" name="图片占位符 11" descr="C:/Users/YOGA/Documents/xwechat_files/wxid_245f5hea2e2812_96da/temp/InputTemp/a0b01c69-084c-4cbd-9d73-589377c83a87.pnga0b01c69-084c-4cbd-9d73-589377c83a87"/>
          <p:cNvPicPr>
            <a:picLocks noGrp="1" noChangeAspect="1"/>
          </p:cNvPicPr>
          <p:nvPr>
            <p:custDataLst>
              <p:tags r:id="rId20"/>
            </p:custDataLst>
          </p:nvPr>
        </p:nvPicPr>
        <p:blipFill rotWithShape="1">
          <a:blip r:embed="rId21"/>
          <a:srcRect t="1018"/>
          <a:stretch>
            <a:fillRect/>
          </a:stretch>
        </p:blipFill>
        <p:spPr>
          <a:xfrm>
            <a:off x="4346561" y="1441730"/>
            <a:ext cx="1354914" cy="134174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36" name="Straight Connector 37"/>
          <p:cNvCxnSpPr/>
          <p:nvPr>
            <p:custDataLst>
              <p:tags r:id="rId22"/>
            </p:custDataLst>
          </p:nvPr>
        </p:nvCxnSpPr>
        <p:spPr>
          <a:xfrm>
            <a:off x="7622017" y="2176397"/>
            <a:ext cx="0" cy="30091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8"/>
          <p:cNvSpPr/>
          <p:nvPr>
            <p:custDataLst>
              <p:tags r:id="rId23"/>
            </p:custDataLst>
          </p:nvPr>
        </p:nvSpPr>
        <p:spPr>
          <a:xfrm rot="16200000">
            <a:off x="6723931" y="3527108"/>
            <a:ext cx="179617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  <a:cs typeface="+mn-ea"/>
                <a:sym typeface="+mn-lt"/>
              </a:rPr>
              <a:t>CEO FOUNDER</a:t>
            </a:r>
            <a:endParaRPr lang="en-US" sz="1400" b="1" dirty="0">
              <a:solidFill>
                <a:schemeClr val="accent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42" name="Rectangle 1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>
            <p:custDataLst>
              <p:tags r:id="rId24"/>
            </p:custDataLst>
          </p:nvPr>
        </p:nvSpPr>
        <p:spPr>
          <a:xfrm>
            <a:off x="8145145" y="3159760"/>
            <a:ext cx="3312795" cy="186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参与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展示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的制作并演讲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主要负责墨刀上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Delta3D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模拟展示功能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我的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”</a:t>
            </a:r>
            <a:r>
              <a:rPr 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。</a:t>
            </a:r>
            <a:endParaRPr lang="zh-CN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绘制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Delta3D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应用关于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我的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部分的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FlowChart</a:t>
            </a:r>
            <a:endParaRPr lang="en-US" altLang="zh-CN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70">
              <a:schemeClr val="tx1">
                <a:lumMod val="95000"/>
                <a:lumOff val="5000"/>
              </a:schemeClr>
            </a:gs>
            <a:gs pos="24000">
              <a:schemeClr val="tx1">
                <a:lumMod val="95000"/>
                <a:lumOff val="5000"/>
              </a:schemeClr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r="8785"/>
          <a:stretch>
            <a:fillRect/>
          </a:stretch>
        </p:blipFill>
        <p:spPr>
          <a:xfrm rot="5400000">
            <a:off x="2667000" y="-2667000"/>
            <a:ext cx="6858000" cy="12192000"/>
          </a:xfrm>
        </p:spPr>
      </p:pic>
      <p:sp>
        <p:nvSpPr>
          <p:cNvPr id="41" name="Rectangle 2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chemeClr val="tx1">
                  <a:lumMod val="85000"/>
                  <a:lumOff val="15000"/>
                  <a:alpha val="85000"/>
                </a:schemeClr>
              </a:gs>
              <a:gs pos="100000">
                <a:schemeClr val="accent1">
                  <a:alpha val="3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414145" y="1790065"/>
            <a:ext cx="2217420" cy="513715"/>
            <a:chOff x="1899716" y="3132079"/>
            <a:chExt cx="3279113" cy="513752"/>
          </a:xfrm>
        </p:grpSpPr>
        <p:sp>
          <p:nvSpPr>
            <p:cNvPr id="9" name="Parallelogram 8"/>
            <p:cNvSpPr/>
            <p:nvPr/>
          </p:nvSpPr>
          <p:spPr>
            <a:xfrm>
              <a:off x="1899716" y="3132079"/>
              <a:ext cx="3279113" cy="513752"/>
            </a:xfrm>
            <a:prstGeom prst="parallelogram">
              <a:avLst>
                <a:gd name="adj" fmla="val 48355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90468" y="3171471"/>
              <a:ext cx="2784330" cy="42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彭云轩</a:t>
              </a:r>
              <a:endParaRPr lang="zh-CN" altLang="en-US" b="1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13" name="Rectangle 1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316865" y="3249295"/>
            <a:ext cx="3312795" cy="186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1.APP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开发：完成前端首页、社区页、个人页的开发，以及后端包括设计在内的全部开发工作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视频展示：录制最终展示视频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模型渲染：渲染模型用于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展示交互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1" name="Rectangle 2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4347210" y="3163570"/>
            <a:ext cx="3141980" cy="2745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1.APP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开发：参与开机动画粒子树和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LOGO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加载动画的制作，后端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35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个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的测试与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Websocket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连接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用户反馈：收集用户反馈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软件测试：辅助真机测试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技术效果与难度分析：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架构与工程化、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fastapi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异步处理、后端进程防堵塞、媒体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31" name="Text Placeholder 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783149" y="398302"/>
            <a:ext cx="4732033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375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/>
            </a:lvl2pPr>
            <a:lvl3pPr marL="182626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/>
            </a:lvl3pPr>
            <a:lvl4pPr marL="255651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4pPr>
            <a:lvl5pPr marL="328676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5pPr>
            <a:lvl6pPr marL="401701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6pPr>
            <a:lvl7pPr marL="4747260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7pPr>
            <a:lvl8pPr marL="5478145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8pPr>
            <a:lvl9pPr marL="6208395" indent="-365125" defTabSz="14605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/>
            </a:lvl9pPr>
          </a:lstStyle>
          <a:p>
            <a:r>
              <a:rPr lang="zh-CN" altLang="id-ID" sz="3600" b="1" i="0" spc="-15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小组分工</a:t>
            </a:r>
            <a:r>
              <a:rPr lang="en-US" altLang="zh-CN" sz="3600" b="1" i="0" spc="-15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 - </a:t>
            </a:r>
            <a:r>
              <a:rPr lang="zh-CN" altLang="en-US" sz="3600" b="1" i="0" spc="-15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第三阶段</a:t>
            </a:r>
            <a:endParaRPr lang="zh-CN" altLang="en-US" sz="3600" b="1" i="0" spc="-15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40" name="Group 3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3824498" y="2378327"/>
            <a:ext cx="307777" cy="3009198"/>
            <a:chOff x="5847028" y="2709162"/>
            <a:chExt cx="307777" cy="300919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6000917" y="2709162"/>
              <a:ext cx="0" cy="30091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 rot="16200000">
              <a:off x="5102831" y="4059873"/>
              <a:ext cx="17961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CEO FOUNDER</a:t>
              </a:r>
              <a:endParaRPr lang="en-US" sz="1400" b="1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58" name="TextBox 5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 txBox="1"/>
          <p:nvPr/>
        </p:nvSpPr>
        <p:spPr>
          <a:xfrm>
            <a:off x="10648631" y="6412574"/>
            <a:ext cx="977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1200" b="1" i="0" smtClean="0">
                <a:solidFill>
                  <a:schemeClr val="bg1"/>
                </a:solidFill>
                <a:cs typeface="+mn-ea"/>
                <a:sym typeface="+mn-lt"/>
              </a:rPr>
            </a:fld>
            <a:endParaRPr lang="id-ID" sz="1200" b="1" i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9" name="Straight Connector 5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CxnSpPr/>
          <p:nvPr/>
        </p:nvCxnSpPr>
        <p:spPr>
          <a:xfrm>
            <a:off x="631372" y="6315166"/>
            <a:ext cx="10929257" cy="0"/>
          </a:xfrm>
          <a:prstGeom prst="line">
            <a:avLst/>
          </a:prstGeom>
          <a:ln w="952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297374" y="1367407"/>
            <a:ext cx="1490389" cy="1490386"/>
            <a:chOff x="2333812" y="2418736"/>
            <a:chExt cx="2020530" cy="2020528"/>
          </a:xfrm>
        </p:grpSpPr>
        <p:sp>
          <p:nvSpPr>
            <p:cNvPr id="3" name="Arc 2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2292350"/>
                <a:gd name="adj2" fmla="val 12603456"/>
              </a:avLst>
            </a:prstGeom>
            <a:solidFill>
              <a:schemeClr val="bg1"/>
            </a:solidFill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4" name="Arc 3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12954160"/>
                <a:gd name="adj2" fmla="val 1948398"/>
              </a:avLst>
            </a:prstGeom>
            <a:solidFill>
              <a:schemeClr val="bg1"/>
            </a:solidFill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43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841740" y="1829435"/>
            <a:ext cx="2217420" cy="513715"/>
            <a:chOff x="1899716" y="3132079"/>
            <a:chExt cx="3279113" cy="513752"/>
          </a:xfrm>
        </p:grpSpPr>
        <p:sp>
          <p:nvSpPr>
            <p:cNvPr id="44" name="Parallelogram 8"/>
            <p:cNvSpPr/>
            <p:nvPr/>
          </p:nvSpPr>
          <p:spPr>
            <a:xfrm>
              <a:off x="1899716" y="3132079"/>
              <a:ext cx="3279113" cy="513752"/>
            </a:xfrm>
            <a:prstGeom prst="parallelogram">
              <a:avLst>
                <a:gd name="adj" fmla="val 48355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45" name="Rectangle 11"/>
            <p:cNvSpPr/>
            <p:nvPr/>
          </p:nvSpPr>
          <p:spPr>
            <a:xfrm>
              <a:off x="2090468" y="3171471"/>
              <a:ext cx="2784330" cy="42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err="1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李迪聪</a:t>
              </a:r>
              <a:endParaRPr lang="zh-CN" altLang="en-US" b="1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17" name="Group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7776340" y="1441702"/>
            <a:ext cx="1490389" cy="1490386"/>
            <a:chOff x="2333812" y="2418736"/>
            <a:chExt cx="2020530" cy="2020528"/>
          </a:xfrm>
        </p:grpSpPr>
        <p:sp>
          <p:nvSpPr>
            <p:cNvPr id="22" name="Arc 21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2292350"/>
                <a:gd name="adj2" fmla="val 12603456"/>
              </a:avLst>
            </a:prstGeom>
            <a:solidFill>
              <a:schemeClr val="bg1"/>
            </a:solidFill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3" name="Arc 22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12954160"/>
                <a:gd name="adj2" fmla="val 1948398"/>
              </a:avLst>
            </a:prstGeom>
            <a:solidFill>
              <a:schemeClr val="bg1"/>
            </a:solidFill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</p:grpSp>
      <p:pic>
        <p:nvPicPr>
          <p:cNvPr id="56" name="图片占位符 11" descr="C:/Users/YOGA/Documents/xwechat_files/wxid_245f5hea2e2812_96da/temp/RWTemp/2025-12/f0fe9853-27c0-4177-a80e-6eaf492671b3/1.jpg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44" r="2744"/>
          <a:stretch>
            <a:fillRect/>
          </a:stretch>
        </p:blipFill>
        <p:spPr>
          <a:xfrm>
            <a:off x="365111" y="1441730"/>
            <a:ext cx="1354914" cy="1341742"/>
          </a:xfrm>
        </p:spPr>
      </p:pic>
      <p:pic>
        <p:nvPicPr>
          <p:cNvPr id="61" name="图片占位符 4" descr="C:/Users/YOGA/Documents/xwechat_files/wxid_245f5hea2e2812_96da/temp/RWTemp/2025-12/9e20f478899dc29eb19741386f9343c8/470337ee6e0c2567aa1195a4af43795b.jpg470337ee6e0c2567aa1195a4af43795b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7032" r="586"/>
          <a:stretch>
            <a:fillRect/>
          </a:stretch>
        </p:blipFill>
        <p:spPr>
          <a:xfrm>
            <a:off x="7844077" y="1516025"/>
            <a:ext cx="1354914" cy="1341742"/>
          </a:xfrm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  <p:grpSp>
        <p:nvGrpSpPr>
          <p:cNvPr id="28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5395595" y="1790065"/>
            <a:ext cx="2217420" cy="513715"/>
            <a:chOff x="1899716" y="3132079"/>
            <a:chExt cx="3279113" cy="513752"/>
          </a:xfrm>
        </p:grpSpPr>
        <p:sp>
          <p:nvSpPr>
            <p:cNvPr id="29" name="Parallelogram 8"/>
            <p:cNvSpPr/>
            <p:nvPr/>
          </p:nvSpPr>
          <p:spPr>
            <a:xfrm>
              <a:off x="1899716" y="3132079"/>
              <a:ext cx="3279113" cy="513752"/>
            </a:xfrm>
            <a:prstGeom prst="parallelogram">
              <a:avLst>
                <a:gd name="adj" fmla="val 48355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30" name="Rectangle 11"/>
            <p:cNvSpPr/>
            <p:nvPr/>
          </p:nvSpPr>
          <p:spPr>
            <a:xfrm>
              <a:off x="2090468" y="3171471"/>
              <a:ext cx="2784330" cy="42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err="1">
                  <a:solidFill>
                    <a:schemeClr val="bg1"/>
                  </a:solidFill>
                  <a:latin typeface="+mj-lt"/>
                  <a:cs typeface="+mn-ea"/>
                  <a:sym typeface="+mn-lt"/>
                </a:rPr>
                <a:t>龚如意</a:t>
              </a:r>
              <a:endParaRPr lang="zh-CN" altLang="en-US" b="1" dirty="0">
                <a:solidFill>
                  <a:schemeClr val="bg1"/>
                </a:solidFill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32" name="Group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4278824" y="1367407"/>
            <a:ext cx="1490389" cy="1490386"/>
            <a:chOff x="2333812" y="2418736"/>
            <a:chExt cx="2020530" cy="2020528"/>
          </a:xfrm>
        </p:grpSpPr>
        <p:sp>
          <p:nvSpPr>
            <p:cNvPr id="33" name="Arc 2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2292350"/>
                <a:gd name="adj2" fmla="val 12603456"/>
              </a:avLst>
            </a:prstGeom>
            <a:solidFill>
              <a:schemeClr val="bg1"/>
            </a:solidFill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34" name="Arc 3"/>
            <p:cNvSpPr/>
            <p:nvPr/>
          </p:nvSpPr>
          <p:spPr>
            <a:xfrm>
              <a:off x="2333812" y="2418736"/>
              <a:ext cx="2020530" cy="2020528"/>
            </a:xfrm>
            <a:prstGeom prst="arc">
              <a:avLst>
                <a:gd name="adj1" fmla="val 12954160"/>
                <a:gd name="adj2" fmla="val 1948398"/>
              </a:avLst>
            </a:prstGeom>
            <a:solidFill>
              <a:schemeClr val="bg1"/>
            </a:solidFill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+mj-lt"/>
                <a:cs typeface="+mn-ea"/>
                <a:sym typeface="+mn-lt"/>
              </a:endParaRPr>
            </a:p>
          </p:txBody>
        </p:sp>
      </p:grpSp>
      <p:pic>
        <p:nvPicPr>
          <p:cNvPr id="35" name="图片占位符 11" descr="C:/Users/YOGA/Documents/xwechat_files/wxid_245f5hea2e2812_96da/temp/InputTemp/a0b01c69-084c-4cbd-9d73-589377c83a87.pnga0b01c69-084c-4cbd-9d73-589377c83a87"/>
          <p:cNvPicPr>
            <a:picLocks noGrp="1" noChangeAspect="1"/>
          </p:cNvPicPr>
          <p:nvPr/>
        </p:nvPicPr>
        <p:blipFill rotWithShape="1">
          <a:blip r:embed="rId4"/>
          <a:srcRect t="1018"/>
          <a:stretch>
            <a:fillRect/>
          </a:stretch>
        </p:blipFill>
        <p:spPr>
          <a:xfrm>
            <a:off x="4346561" y="1441730"/>
            <a:ext cx="1354914" cy="134174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36" name="Straight Connector 37"/>
          <p:cNvCxnSpPr/>
          <p:nvPr/>
        </p:nvCxnSpPr>
        <p:spPr>
          <a:xfrm>
            <a:off x="7622017" y="2176397"/>
            <a:ext cx="0" cy="30091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8"/>
          <p:cNvSpPr/>
          <p:nvPr/>
        </p:nvSpPr>
        <p:spPr>
          <a:xfrm rot="16200000">
            <a:off x="6723931" y="3527108"/>
            <a:ext cx="179617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  <a:cs typeface="+mn-ea"/>
                <a:sym typeface="+mn-lt"/>
              </a:rPr>
              <a:t>CEO FOUNDER</a:t>
            </a:r>
            <a:endParaRPr lang="en-US" sz="1400" b="1" dirty="0">
              <a:solidFill>
                <a:schemeClr val="accent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42" name="Rectangle 1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SpPr/>
          <p:nvPr/>
        </p:nvSpPr>
        <p:spPr>
          <a:xfrm>
            <a:off x="8206740" y="3159760"/>
            <a:ext cx="3312795" cy="2745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1.APP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开发：参与开机动画粒子树和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LOGO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加载动画的制作，后端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35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个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的测试与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Websocket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连接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用户反馈：辅助五条用户反馈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软件测试：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主要负责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Testing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部分的五个软件测试平台的数据收集和报告总结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技术效果与难度分析：需求与范围复杂度、跨端、鉴权、实时通信</a:t>
            </a:r>
            <a:endParaRPr lang="zh-CN" altLang="en-US" sz="1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17" name="Rectangle 1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9426" y="0"/>
            <a:ext cx="1217314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Group 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>
            <p:custDataLst>
              <p:tags r:id="rId2"/>
            </p:custDataLst>
          </p:nvPr>
        </p:nvGrpSpPr>
        <p:grpSpPr>
          <a:xfrm>
            <a:off x="788600" y="1958311"/>
            <a:ext cx="2790006" cy="2061570"/>
            <a:chOff x="5121703" y="4022298"/>
            <a:chExt cx="4464010" cy="3298512"/>
          </a:xfrm>
        </p:grpSpPr>
        <p:sp>
          <p:nvSpPr>
            <p:cNvPr id="53" name="Rectangle: Rounded Corners 52"/>
            <p:cNvSpPr/>
            <p:nvPr>
              <p:custDataLst>
                <p:tags r:id="rId3"/>
              </p:custDataLst>
            </p:nvPr>
          </p:nvSpPr>
          <p:spPr>
            <a:xfrm>
              <a:off x="5121703" y="4022298"/>
              <a:ext cx="4464010" cy="3298512"/>
            </a:xfrm>
            <a:prstGeom prst="roundRect">
              <a:avLst>
                <a:gd name="adj" fmla="val 606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324684" y="4488560"/>
              <a:ext cx="4056888" cy="2733040"/>
              <a:chOff x="4989936" y="8224095"/>
              <a:chExt cx="4056888" cy="273304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4989936" y="8224095"/>
                <a:ext cx="4056888" cy="2733040"/>
                <a:chOff x="4989936" y="8224095"/>
                <a:chExt cx="4056888" cy="2733040"/>
              </a:xfrm>
            </p:grpSpPr>
            <p:grpSp>
              <p:nvGrpSpPr>
                <p:cNvPr id="74" name="Group 73"/>
                <p:cNvGrpSpPr/>
                <p:nvPr/>
              </p:nvGrpSpPr>
              <p:grpSpPr>
                <a:xfrm>
                  <a:off x="5211421" y="8224095"/>
                  <a:ext cx="3615079" cy="532384"/>
                  <a:chOff x="1093904" y="3847347"/>
                  <a:chExt cx="7187584" cy="613393"/>
                </a:xfrm>
              </p:grpSpPr>
              <p:sp>
                <p:nvSpPr>
                  <p:cNvPr id="75" name="Rectangle: Top Corners Rounded 74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1093904" y="3847347"/>
                    <a:ext cx="7187584" cy="61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99000">
                        <a:schemeClr val="accent4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125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7" name="TextBox 76"/>
                  <p:cNvSpPr txBox="1"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1493871" y="4054543"/>
                    <a:ext cx="5048067" cy="4061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lt1"/>
                        </a:solidFill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zh-CN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明确分工与责任</a:t>
                    </a:r>
                    <a:endParaRPr lang="zh-CN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71" name="Rectangle 7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989936" y="9021655"/>
                  <a:ext cx="4056888" cy="19354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alpha val="80000"/>
                        </a:schemeClr>
                      </a:solidFill>
                    </a:rPr>
                    <a:t>我们小组每各阶段都会有定期的组会讨论关于分工的事宜，在保证工作量平衡的前提下制定合理的交付期。</a:t>
                  </a:r>
                  <a:endParaRPr lang="zh-CN" altLang="en-US" sz="1400" dirty="0">
                    <a:solidFill>
                      <a:schemeClr val="tx1"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8210801" y="8380422"/>
                <a:ext cx="485834" cy="485832"/>
                <a:chOff x="10942822" y="3292368"/>
                <a:chExt cx="485834" cy="485832"/>
              </a:xfrm>
            </p:grpSpPr>
            <p:sp>
              <p:nvSpPr>
                <p:cNvPr id="67" name="Oval 66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0942822" y="3292368"/>
                  <a:ext cx="485834" cy="485832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8" name="Oval 67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0995865" y="3345411"/>
                  <a:ext cx="379747" cy="37974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9" name="Freeform 229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1114576" y="3486391"/>
                  <a:ext cx="142328" cy="97786"/>
                </a:xfrm>
                <a:custGeom>
                  <a:avLst/>
                  <a:gdLst>
                    <a:gd name="T0" fmla="*/ 124 w 16128"/>
                    <a:gd name="T1" fmla="*/ 7223 h 11872"/>
                    <a:gd name="T2" fmla="*/ 59 w 16128"/>
                    <a:gd name="T3" fmla="*/ 7113 h 11872"/>
                    <a:gd name="T4" fmla="*/ 18 w 16128"/>
                    <a:gd name="T5" fmla="*/ 6994 h 11872"/>
                    <a:gd name="T6" fmla="*/ 1 w 16128"/>
                    <a:gd name="T7" fmla="*/ 6871 h 11872"/>
                    <a:gd name="T8" fmla="*/ 7 w 16128"/>
                    <a:gd name="T9" fmla="*/ 6747 h 11872"/>
                    <a:gd name="T10" fmla="*/ 36 w 16128"/>
                    <a:gd name="T11" fmla="*/ 6626 h 11872"/>
                    <a:gd name="T12" fmla="*/ 90 w 16128"/>
                    <a:gd name="T13" fmla="*/ 6512 h 11872"/>
                    <a:gd name="T14" fmla="*/ 165 w 16128"/>
                    <a:gd name="T15" fmla="*/ 6408 h 11872"/>
                    <a:gd name="T16" fmla="*/ 1850 w 16128"/>
                    <a:gd name="T17" fmla="*/ 4727 h 11872"/>
                    <a:gd name="T18" fmla="*/ 1957 w 16128"/>
                    <a:gd name="T19" fmla="*/ 4656 h 11872"/>
                    <a:gd name="T20" fmla="*/ 2073 w 16128"/>
                    <a:gd name="T21" fmla="*/ 4609 h 11872"/>
                    <a:gd name="T22" fmla="*/ 2195 w 16128"/>
                    <a:gd name="T23" fmla="*/ 4586 h 11872"/>
                    <a:gd name="T24" fmla="*/ 2319 w 16128"/>
                    <a:gd name="T25" fmla="*/ 4586 h 11872"/>
                    <a:gd name="T26" fmla="*/ 2441 w 16128"/>
                    <a:gd name="T27" fmla="*/ 4609 h 11872"/>
                    <a:gd name="T28" fmla="*/ 2558 w 16128"/>
                    <a:gd name="T29" fmla="*/ 4656 h 11872"/>
                    <a:gd name="T30" fmla="*/ 2665 w 16128"/>
                    <a:gd name="T31" fmla="*/ 4727 h 11872"/>
                    <a:gd name="T32" fmla="*/ 5357 w 16128"/>
                    <a:gd name="T33" fmla="*/ 7406 h 11872"/>
                    <a:gd name="T34" fmla="*/ 5460 w 16128"/>
                    <a:gd name="T35" fmla="*/ 7483 h 11872"/>
                    <a:gd name="T36" fmla="*/ 5575 w 16128"/>
                    <a:gd name="T37" fmla="*/ 7535 h 11872"/>
                    <a:gd name="T38" fmla="*/ 5696 w 16128"/>
                    <a:gd name="T39" fmla="*/ 7565 h 11872"/>
                    <a:gd name="T40" fmla="*/ 5819 w 16128"/>
                    <a:gd name="T41" fmla="*/ 7571 h 11872"/>
                    <a:gd name="T42" fmla="*/ 5942 w 16128"/>
                    <a:gd name="T43" fmla="*/ 7552 h 11872"/>
                    <a:gd name="T44" fmla="*/ 6060 w 16128"/>
                    <a:gd name="T45" fmla="*/ 7512 h 11872"/>
                    <a:gd name="T46" fmla="*/ 6170 w 16128"/>
                    <a:gd name="T47" fmla="*/ 7447 h 11872"/>
                    <a:gd name="T48" fmla="*/ 13421 w 16128"/>
                    <a:gd name="T49" fmla="*/ 190 h 11872"/>
                    <a:gd name="T50" fmla="*/ 13521 w 16128"/>
                    <a:gd name="T51" fmla="*/ 107 h 11872"/>
                    <a:gd name="T52" fmla="*/ 13634 w 16128"/>
                    <a:gd name="T53" fmla="*/ 47 h 11872"/>
                    <a:gd name="T54" fmla="*/ 13753 w 16128"/>
                    <a:gd name="T55" fmla="*/ 12 h 11872"/>
                    <a:gd name="T56" fmla="*/ 13877 w 16128"/>
                    <a:gd name="T57" fmla="*/ 0 h 11872"/>
                    <a:gd name="T58" fmla="*/ 14000 w 16128"/>
                    <a:gd name="T59" fmla="*/ 11 h 11872"/>
                    <a:gd name="T60" fmla="*/ 14120 w 16128"/>
                    <a:gd name="T61" fmla="*/ 46 h 11872"/>
                    <a:gd name="T62" fmla="*/ 14233 w 16128"/>
                    <a:gd name="T63" fmla="*/ 105 h 11872"/>
                    <a:gd name="T64" fmla="*/ 14334 w 16128"/>
                    <a:gd name="T65" fmla="*/ 186 h 11872"/>
                    <a:gd name="T66" fmla="*/ 16003 w 16128"/>
                    <a:gd name="T67" fmla="*/ 1855 h 11872"/>
                    <a:gd name="T68" fmla="*/ 16068 w 16128"/>
                    <a:gd name="T69" fmla="*/ 1964 h 11872"/>
                    <a:gd name="T70" fmla="*/ 16109 w 16128"/>
                    <a:gd name="T71" fmla="*/ 2082 h 11872"/>
                    <a:gd name="T72" fmla="*/ 16127 w 16128"/>
                    <a:gd name="T73" fmla="*/ 2205 h 11872"/>
                    <a:gd name="T74" fmla="*/ 16122 w 16128"/>
                    <a:gd name="T75" fmla="*/ 2328 h 11872"/>
                    <a:gd name="T76" fmla="*/ 16093 w 16128"/>
                    <a:gd name="T77" fmla="*/ 2449 h 11872"/>
                    <a:gd name="T78" fmla="*/ 16039 w 16128"/>
                    <a:gd name="T79" fmla="*/ 2564 h 11872"/>
                    <a:gd name="T80" fmla="*/ 15964 w 16128"/>
                    <a:gd name="T81" fmla="*/ 2667 h 11872"/>
                    <a:gd name="T82" fmla="*/ 7188 w 16128"/>
                    <a:gd name="T83" fmla="*/ 11462 h 11872"/>
                    <a:gd name="T84" fmla="*/ 7074 w 16128"/>
                    <a:gd name="T85" fmla="*/ 11550 h 11872"/>
                    <a:gd name="T86" fmla="*/ 6943 w 16128"/>
                    <a:gd name="T87" fmla="*/ 11632 h 11872"/>
                    <a:gd name="T88" fmla="*/ 6801 w 16128"/>
                    <a:gd name="T89" fmla="*/ 11706 h 11872"/>
                    <a:gd name="T90" fmla="*/ 6652 w 16128"/>
                    <a:gd name="T91" fmla="*/ 11767 h 11872"/>
                    <a:gd name="T92" fmla="*/ 6500 w 16128"/>
                    <a:gd name="T93" fmla="*/ 11817 h 11872"/>
                    <a:gd name="T94" fmla="*/ 6349 w 16128"/>
                    <a:gd name="T95" fmla="*/ 11852 h 11872"/>
                    <a:gd name="T96" fmla="*/ 6205 w 16128"/>
                    <a:gd name="T97" fmla="*/ 11870 h 11872"/>
                    <a:gd name="T98" fmla="*/ 5352 w 16128"/>
                    <a:gd name="T99" fmla="*/ 11871 h 11872"/>
                    <a:gd name="T100" fmla="*/ 5210 w 16128"/>
                    <a:gd name="T101" fmla="*/ 11858 h 11872"/>
                    <a:gd name="T102" fmla="*/ 5062 w 16128"/>
                    <a:gd name="T103" fmla="*/ 11827 h 11872"/>
                    <a:gd name="T104" fmla="*/ 4910 w 16128"/>
                    <a:gd name="T105" fmla="*/ 11780 h 11872"/>
                    <a:gd name="T106" fmla="*/ 4760 w 16128"/>
                    <a:gd name="T107" fmla="*/ 11722 h 11872"/>
                    <a:gd name="T108" fmla="*/ 4615 w 16128"/>
                    <a:gd name="T109" fmla="*/ 11651 h 11872"/>
                    <a:gd name="T110" fmla="*/ 4481 w 16128"/>
                    <a:gd name="T111" fmla="*/ 11572 h 11872"/>
                    <a:gd name="T112" fmla="*/ 4363 w 16128"/>
                    <a:gd name="T113" fmla="*/ 11484 h 11872"/>
                    <a:gd name="T114" fmla="*/ 187 w 16128"/>
                    <a:gd name="T115" fmla="*/ 7297 h 11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128" h="11872">
                      <a:moveTo>
                        <a:pt x="187" y="7297"/>
                      </a:moveTo>
                      <a:lnTo>
                        <a:pt x="164" y="7273"/>
                      </a:lnTo>
                      <a:lnTo>
                        <a:pt x="143" y="7248"/>
                      </a:lnTo>
                      <a:lnTo>
                        <a:pt x="124" y="7223"/>
                      </a:lnTo>
                      <a:lnTo>
                        <a:pt x="106" y="7196"/>
                      </a:lnTo>
                      <a:lnTo>
                        <a:pt x="89" y="7168"/>
                      </a:lnTo>
                      <a:lnTo>
                        <a:pt x="74" y="7141"/>
                      </a:lnTo>
                      <a:lnTo>
                        <a:pt x="59" y="7113"/>
                      </a:lnTo>
                      <a:lnTo>
                        <a:pt x="46" y="7084"/>
                      </a:lnTo>
                      <a:lnTo>
                        <a:pt x="35" y="7054"/>
                      </a:lnTo>
                      <a:lnTo>
                        <a:pt x="26" y="7024"/>
                      </a:lnTo>
                      <a:lnTo>
                        <a:pt x="18" y="6994"/>
                      </a:lnTo>
                      <a:lnTo>
                        <a:pt x="12" y="6964"/>
                      </a:lnTo>
                      <a:lnTo>
                        <a:pt x="6" y="6933"/>
                      </a:lnTo>
                      <a:lnTo>
                        <a:pt x="3" y="6902"/>
                      </a:lnTo>
                      <a:lnTo>
                        <a:pt x="1" y="6871"/>
                      </a:lnTo>
                      <a:lnTo>
                        <a:pt x="0" y="6841"/>
                      </a:lnTo>
                      <a:lnTo>
                        <a:pt x="1" y="6809"/>
                      </a:lnTo>
                      <a:lnTo>
                        <a:pt x="3" y="6778"/>
                      </a:lnTo>
                      <a:lnTo>
                        <a:pt x="7" y="6747"/>
                      </a:lnTo>
                      <a:lnTo>
                        <a:pt x="12" y="6717"/>
                      </a:lnTo>
                      <a:lnTo>
                        <a:pt x="18" y="6687"/>
                      </a:lnTo>
                      <a:lnTo>
                        <a:pt x="26" y="6656"/>
                      </a:lnTo>
                      <a:lnTo>
                        <a:pt x="36" y="6626"/>
                      </a:lnTo>
                      <a:lnTo>
                        <a:pt x="47" y="6597"/>
                      </a:lnTo>
                      <a:lnTo>
                        <a:pt x="59" y="6569"/>
                      </a:lnTo>
                      <a:lnTo>
                        <a:pt x="74" y="6539"/>
                      </a:lnTo>
                      <a:lnTo>
                        <a:pt x="90" y="6512"/>
                      </a:lnTo>
                      <a:lnTo>
                        <a:pt x="106" y="6485"/>
                      </a:lnTo>
                      <a:lnTo>
                        <a:pt x="125" y="6459"/>
                      </a:lnTo>
                      <a:lnTo>
                        <a:pt x="144" y="6432"/>
                      </a:lnTo>
                      <a:lnTo>
                        <a:pt x="165" y="6408"/>
                      </a:lnTo>
                      <a:lnTo>
                        <a:pt x="188" y="6384"/>
                      </a:lnTo>
                      <a:lnTo>
                        <a:pt x="1801" y="4771"/>
                      </a:lnTo>
                      <a:lnTo>
                        <a:pt x="1824" y="4748"/>
                      </a:lnTo>
                      <a:lnTo>
                        <a:pt x="1850" y="4727"/>
                      </a:lnTo>
                      <a:lnTo>
                        <a:pt x="1876" y="4707"/>
                      </a:lnTo>
                      <a:lnTo>
                        <a:pt x="1902" y="4689"/>
                      </a:lnTo>
                      <a:lnTo>
                        <a:pt x="1929" y="4671"/>
                      </a:lnTo>
                      <a:lnTo>
                        <a:pt x="1957" y="4656"/>
                      </a:lnTo>
                      <a:lnTo>
                        <a:pt x="1985" y="4642"/>
                      </a:lnTo>
                      <a:lnTo>
                        <a:pt x="2014" y="4630"/>
                      </a:lnTo>
                      <a:lnTo>
                        <a:pt x="2043" y="4619"/>
                      </a:lnTo>
                      <a:lnTo>
                        <a:pt x="2073" y="4609"/>
                      </a:lnTo>
                      <a:lnTo>
                        <a:pt x="2104" y="4601"/>
                      </a:lnTo>
                      <a:lnTo>
                        <a:pt x="2134" y="4595"/>
                      </a:lnTo>
                      <a:lnTo>
                        <a:pt x="2164" y="4590"/>
                      </a:lnTo>
                      <a:lnTo>
                        <a:pt x="2195" y="4586"/>
                      </a:lnTo>
                      <a:lnTo>
                        <a:pt x="2227" y="4584"/>
                      </a:lnTo>
                      <a:lnTo>
                        <a:pt x="2257" y="4583"/>
                      </a:lnTo>
                      <a:lnTo>
                        <a:pt x="2288" y="4584"/>
                      </a:lnTo>
                      <a:lnTo>
                        <a:pt x="2319" y="4586"/>
                      </a:lnTo>
                      <a:lnTo>
                        <a:pt x="2350" y="4590"/>
                      </a:lnTo>
                      <a:lnTo>
                        <a:pt x="2381" y="4595"/>
                      </a:lnTo>
                      <a:lnTo>
                        <a:pt x="2411" y="4601"/>
                      </a:lnTo>
                      <a:lnTo>
                        <a:pt x="2441" y="4609"/>
                      </a:lnTo>
                      <a:lnTo>
                        <a:pt x="2472" y="4619"/>
                      </a:lnTo>
                      <a:lnTo>
                        <a:pt x="2501" y="4630"/>
                      </a:lnTo>
                      <a:lnTo>
                        <a:pt x="2529" y="4642"/>
                      </a:lnTo>
                      <a:lnTo>
                        <a:pt x="2558" y="4656"/>
                      </a:lnTo>
                      <a:lnTo>
                        <a:pt x="2586" y="4671"/>
                      </a:lnTo>
                      <a:lnTo>
                        <a:pt x="2613" y="4689"/>
                      </a:lnTo>
                      <a:lnTo>
                        <a:pt x="2639" y="4707"/>
                      </a:lnTo>
                      <a:lnTo>
                        <a:pt x="2665" y="4727"/>
                      </a:lnTo>
                      <a:lnTo>
                        <a:pt x="2689" y="4748"/>
                      </a:lnTo>
                      <a:lnTo>
                        <a:pt x="2714" y="4770"/>
                      </a:lnTo>
                      <a:lnTo>
                        <a:pt x="5332" y="7384"/>
                      </a:lnTo>
                      <a:lnTo>
                        <a:pt x="5357" y="7406"/>
                      </a:lnTo>
                      <a:lnTo>
                        <a:pt x="5382" y="7427"/>
                      </a:lnTo>
                      <a:lnTo>
                        <a:pt x="5407" y="7448"/>
                      </a:lnTo>
                      <a:lnTo>
                        <a:pt x="5433" y="7466"/>
                      </a:lnTo>
                      <a:lnTo>
                        <a:pt x="5460" y="7483"/>
                      </a:lnTo>
                      <a:lnTo>
                        <a:pt x="5489" y="7498"/>
                      </a:lnTo>
                      <a:lnTo>
                        <a:pt x="5517" y="7512"/>
                      </a:lnTo>
                      <a:lnTo>
                        <a:pt x="5546" y="7524"/>
                      </a:lnTo>
                      <a:lnTo>
                        <a:pt x="5575" y="7535"/>
                      </a:lnTo>
                      <a:lnTo>
                        <a:pt x="5604" y="7545"/>
                      </a:lnTo>
                      <a:lnTo>
                        <a:pt x="5635" y="7553"/>
                      </a:lnTo>
                      <a:lnTo>
                        <a:pt x="5665" y="7559"/>
                      </a:lnTo>
                      <a:lnTo>
                        <a:pt x="5696" y="7565"/>
                      </a:lnTo>
                      <a:lnTo>
                        <a:pt x="5726" y="7569"/>
                      </a:lnTo>
                      <a:lnTo>
                        <a:pt x="5758" y="7571"/>
                      </a:lnTo>
                      <a:lnTo>
                        <a:pt x="5789" y="7572"/>
                      </a:lnTo>
                      <a:lnTo>
                        <a:pt x="5819" y="7571"/>
                      </a:lnTo>
                      <a:lnTo>
                        <a:pt x="5850" y="7569"/>
                      </a:lnTo>
                      <a:lnTo>
                        <a:pt x="5882" y="7565"/>
                      </a:lnTo>
                      <a:lnTo>
                        <a:pt x="5912" y="7559"/>
                      </a:lnTo>
                      <a:lnTo>
                        <a:pt x="5942" y="7552"/>
                      </a:lnTo>
                      <a:lnTo>
                        <a:pt x="5972" y="7544"/>
                      </a:lnTo>
                      <a:lnTo>
                        <a:pt x="6003" y="7535"/>
                      </a:lnTo>
                      <a:lnTo>
                        <a:pt x="6032" y="7524"/>
                      </a:lnTo>
                      <a:lnTo>
                        <a:pt x="6060" y="7512"/>
                      </a:lnTo>
                      <a:lnTo>
                        <a:pt x="6089" y="7498"/>
                      </a:lnTo>
                      <a:lnTo>
                        <a:pt x="6117" y="7482"/>
                      </a:lnTo>
                      <a:lnTo>
                        <a:pt x="6144" y="7465"/>
                      </a:lnTo>
                      <a:lnTo>
                        <a:pt x="6170" y="7447"/>
                      </a:lnTo>
                      <a:lnTo>
                        <a:pt x="6196" y="7426"/>
                      </a:lnTo>
                      <a:lnTo>
                        <a:pt x="6220" y="7405"/>
                      </a:lnTo>
                      <a:lnTo>
                        <a:pt x="6245" y="7383"/>
                      </a:lnTo>
                      <a:lnTo>
                        <a:pt x="13421" y="190"/>
                      </a:lnTo>
                      <a:lnTo>
                        <a:pt x="13445" y="166"/>
                      </a:lnTo>
                      <a:lnTo>
                        <a:pt x="13470" y="145"/>
                      </a:lnTo>
                      <a:lnTo>
                        <a:pt x="13495" y="125"/>
                      </a:lnTo>
                      <a:lnTo>
                        <a:pt x="13521" y="107"/>
                      </a:lnTo>
                      <a:lnTo>
                        <a:pt x="13549" y="90"/>
                      </a:lnTo>
                      <a:lnTo>
                        <a:pt x="13577" y="75"/>
                      </a:lnTo>
                      <a:lnTo>
                        <a:pt x="13605" y="60"/>
                      </a:lnTo>
                      <a:lnTo>
                        <a:pt x="13634" y="47"/>
                      </a:lnTo>
                      <a:lnTo>
                        <a:pt x="13663" y="36"/>
                      </a:lnTo>
                      <a:lnTo>
                        <a:pt x="13693" y="27"/>
                      </a:lnTo>
                      <a:lnTo>
                        <a:pt x="13723" y="19"/>
                      </a:lnTo>
                      <a:lnTo>
                        <a:pt x="13753" y="12"/>
                      </a:lnTo>
                      <a:lnTo>
                        <a:pt x="13784" y="7"/>
                      </a:lnTo>
                      <a:lnTo>
                        <a:pt x="13815" y="3"/>
                      </a:lnTo>
                      <a:lnTo>
                        <a:pt x="13846" y="1"/>
                      </a:lnTo>
                      <a:lnTo>
                        <a:pt x="13877" y="0"/>
                      </a:lnTo>
                      <a:lnTo>
                        <a:pt x="13908" y="1"/>
                      </a:lnTo>
                      <a:lnTo>
                        <a:pt x="13939" y="3"/>
                      </a:lnTo>
                      <a:lnTo>
                        <a:pt x="13970" y="6"/>
                      </a:lnTo>
                      <a:lnTo>
                        <a:pt x="14000" y="11"/>
                      </a:lnTo>
                      <a:lnTo>
                        <a:pt x="14031" y="18"/>
                      </a:lnTo>
                      <a:lnTo>
                        <a:pt x="14062" y="26"/>
                      </a:lnTo>
                      <a:lnTo>
                        <a:pt x="14091" y="35"/>
                      </a:lnTo>
                      <a:lnTo>
                        <a:pt x="14120" y="46"/>
                      </a:lnTo>
                      <a:lnTo>
                        <a:pt x="14149" y="58"/>
                      </a:lnTo>
                      <a:lnTo>
                        <a:pt x="14178" y="73"/>
                      </a:lnTo>
                      <a:lnTo>
                        <a:pt x="14206" y="88"/>
                      </a:lnTo>
                      <a:lnTo>
                        <a:pt x="14233" y="105"/>
                      </a:lnTo>
                      <a:lnTo>
                        <a:pt x="14259" y="123"/>
                      </a:lnTo>
                      <a:lnTo>
                        <a:pt x="14285" y="143"/>
                      </a:lnTo>
                      <a:lnTo>
                        <a:pt x="14310" y="164"/>
                      </a:lnTo>
                      <a:lnTo>
                        <a:pt x="14334" y="186"/>
                      </a:lnTo>
                      <a:lnTo>
                        <a:pt x="15938" y="1780"/>
                      </a:lnTo>
                      <a:lnTo>
                        <a:pt x="15962" y="1804"/>
                      </a:lnTo>
                      <a:lnTo>
                        <a:pt x="15983" y="1829"/>
                      </a:lnTo>
                      <a:lnTo>
                        <a:pt x="16003" y="1855"/>
                      </a:lnTo>
                      <a:lnTo>
                        <a:pt x="16021" y="1881"/>
                      </a:lnTo>
                      <a:lnTo>
                        <a:pt x="16038" y="1908"/>
                      </a:lnTo>
                      <a:lnTo>
                        <a:pt x="16053" y="1935"/>
                      </a:lnTo>
                      <a:lnTo>
                        <a:pt x="16068" y="1964"/>
                      </a:lnTo>
                      <a:lnTo>
                        <a:pt x="16081" y="1993"/>
                      </a:lnTo>
                      <a:lnTo>
                        <a:pt x="16092" y="2022"/>
                      </a:lnTo>
                      <a:lnTo>
                        <a:pt x="16101" y="2051"/>
                      </a:lnTo>
                      <a:lnTo>
                        <a:pt x="16109" y="2082"/>
                      </a:lnTo>
                      <a:lnTo>
                        <a:pt x="16116" y="2112"/>
                      </a:lnTo>
                      <a:lnTo>
                        <a:pt x="16121" y="2143"/>
                      </a:lnTo>
                      <a:lnTo>
                        <a:pt x="16125" y="2173"/>
                      </a:lnTo>
                      <a:lnTo>
                        <a:pt x="16127" y="2205"/>
                      </a:lnTo>
                      <a:lnTo>
                        <a:pt x="16128" y="2236"/>
                      </a:lnTo>
                      <a:lnTo>
                        <a:pt x="16127" y="2266"/>
                      </a:lnTo>
                      <a:lnTo>
                        <a:pt x="16125" y="2297"/>
                      </a:lnTo>
                      <a:lnTo>
                        <a:pt x="16122" y="2328"/>
                      </a:lnTo>
                      <a:lnTo>
                        <a:pt x="16117" y="2359"/>
                      </a:lnTo>
                      <a:lnTo>
                        <a:pt x="16110" y="2389"/>
                      </a:lnTo>
                      <a:lnTo>
                        <a:pt x="16102" y="2419"/>
                      </a:lnTo>
                      <a:lnTo>
                        <a:pt x="16093" y="2449"/>
                      </a:lnTo>
                      <a:lnTo>
                        <a:pt x="16082" y="2478"/>
                      </a:lnTo>
                      <a:lnTo>
                        <a:pt x="16069" y="2507"/>
                      </a:lnTo>
                      <a:lnTo>
                        <a:pt x="16055" y="2535"/>
                      </a:lnTo>
                      <a:lnTo>
                        <a:pt x="16039" y="2564"/>
                      </a:lnTo>
                      <a:lnTo>
                        <a:pt x="16023" y="2591"/>
                      </a:lnTo>
                      <a:lnTo>
                        <a:pt x="16004" y="2617"/>
                      </a:lnTo>
                      <a:lnTo>
                        <a:pt x="15985" y="2642"/>
                      </a:lnTo>
                      <a:lnTo>
                        <a:pt x="15964" y="2667"/>
                      </a:lnTo>
                      <a:lnTo>
                        <a:pt x="15941" y="2692"/>
                      </a:lnTo>
                      <a:lnTo>
                        <a:pt x="7238" y="11415"/>
                      </a:lnTo>
                      <a:lnTo>
                        <a:pt x="7214" y="11439"/>
                      </a:lnTo>
                      <a:lnTo>
                        <a:pt x="7188" y="11462"/>
                      </a:lnTo>
                      <a:lnTo>
                        <a:pt x="7162" y="11485"/>
                      </a:lnTo>
                      <a:lnTo>
                        <a:pt x="7134" y="11507"/>
                      </a:lnTo>
                      <a:lnTo>
                        <a:pt x="7104" y="11529"/>
                      </a:lnTo>
                      <a:lnTo>
                        <a:pt x="7074" y="11550"/>
                      </a:lnTo>
                      <a:lnTo>
                        <a:pt x="7043" y="11572"/>
                      </a:lnTo>
                      <a:lnTo>
                        <a:pt x="7011" y="11593"/>
                      </a:lnTo>
                      <a:lnTo>
                        <a:pt x="6977" y="11613"/>
                      </a:lnTo>
                      <a:lnTo>
                        <a:pt x="6943" y="11632"/>
                      </a:lnTo>
                      <a:lnTo>
                        <a:pt x="6909" y="11651"/>
                      </a:lnTo>
                      <a:lnTo>
                        <a:pt x="6874" y="11670"/>
                      </a:lnTo>
                      <a:lnTo>
                        <a:pt x="6837" y="11688"/>
                      </a:lnTo>
                      <a:lnTo>
                        <a:pt x="6801" y="11706"/>
                      </a:lnTo>
                      <a:lnTo>
                        <a:pt x="6765" y="11722"/>
                      </a:lnTo>
                      <a:lnTo>
                        <a:pt x="6727" y="11738"/>
                      </a:lnTo>
                      <a:lnTo>
                        <a:pt x="6689" y="11753"/>
                      </a:lnTo>
                      <a:lnTo>
                        <a:pt x="6652" y="11767"/>
                      </a:lnTo>
                      <a:lnTo>
                        <a:pt x="6613" y="11781"/>
                      </a:lnTo>
                      <a:lnTo>
                        <a:pt x="6576" y="11793"/>
                      </a:lnTo>
                      <a:lnTo>
                        <a:pt x="6538" y="11805"/>
                      </a:lnTo>
                      <a:lnTo>
                        <a:pt x="6500" y="11817"/>
                      </a:lnTo>
                      <a:lnTo>
                        <a:pt x="6461" y="11827"/>
                      </a:lnTo>
                      <a:lnTo>
                        <a:pt x="6424" y="11836"/>
                      </a:lnTo>
                      <a:lnTo>
                        <a:pt x="6387" y="11844"/>
                      </a:lnTo>
                      <a:lnTo>
                        <a:pt x="6349" y="11852"/>
                      </a:lnTo>
                      <a:lnTo>
                        <a:pt x="6313" y="11858"/>
                      </a:lnTo>
                      <a:lnTo>
                        <a:pt x="6277" y="11863"/>
                      </a:lnTo>
                      <a:lnTo>
                        <a:pt x="6241" y="11867"/>
                      </a:lnTo>
                      <a:lnTo>
                        <a:pt x="6205" y="11870"/>
                      </a:lnTo>
                      <a:lnTo>
                        <a:pt x="6171" y="11871"/>
                      </a:lnTo>
                      <a:lnTo>
                        <a:pt x="6138" y="11872"/>
                      </a:lnTo>
                      <a:lnTo>
                        <a:pt x="5386" y="11872"/>
                      </a:lnTo>
                      <a:lnTo>
                        <a:pt x="5352" y="11871"/>
                      </a:lnTo>
                      <a:lnTo>
                        <a:pt x="5318" y="11870"/>
                      </a:lnTo>
                      <a:lnTo>
                        <a:pt x="5283" y="11867"/>
                      </a:lnTo>
                      <a:lnTo>
                        <a:pt x="5247" y="11863"/>
                      </a:lnTo>
                      <a:lnTo>
                        <a:pt x="5210" y="11858"/>
                      </a:lnTo>
                      <a:lnTo>
                        <a:pt x="5174" y="11851"/>
                      </a:lnTo>
                      <a:lnTo>
                        <a:pt x="5137" y="11844"/>
                      </a:lnTo>
                      <a:lnTo>
                        <a:pt x="5099" y="11836"/>
                      </a:lnTo>
                      <a:lnTo>
                        <a:pt x="5062" y="11827"/>
                      </a:lnTo>
                      <a:lnTo>
                        <a:pt x="5024" y="11817"/>
                      </a:lnTo>
                      <a:lnTo>
                        <a:pt x="4986" y="11805"/>
                      </a:lnTo>
                      <a:lnTo>
                        <a:pt x="4948" y="11793"/>
                      </a:lnTo>
                      <a:lnTo>
                        <a:pt x="4910" y="11780"/>
                      </a:lnTo>
                      <a:lnTo>
                        <a:pt x="4872" y="11767"/>
                      </a:lnTo>
                      <a:lnTo>
                        <a:pt x="4834" y="11753"/>
                      </a:lnTo>
                      <a:lnTo>
                        <a:pt x="4796" y="11738"/>
                      </a:lnTo>
                      <a:lnTo>
                        <a:pt x="4760" y="11722"/>
                      </a:lnTo>
                      <a:lnTo>
                        <a:pt x="4722" y="11705"/>
                      </a:lnTo>
                      <a:lnTo>
                        <a:pt x="4686" y="11688"/>
                      </a:lnTo>
                      <a:lnTo>
                        <a:pt x="4650" y="11669"/>
                      </a:lnTo>
                      <a:lnTo>
                        <a:pt x="4615" y="11651"/>
                      </a:lnTo>
                      <a:lnTo>
                        <a:pt x="4580" y="11632"/>
                      </a:lnTo>
                      <a:lnTo>
                        <a:pt x="4546" y="11612"/>
                      </a:lnTo>
                      <a:lnTo>
                        <a:pt x="4513" y="11592"/>
                      </a:lnTo>
                      <a:lnTo>
                        <a:pt x="4481" y="11572"/>
                      </a:lnTo>
                      <a:lnTo>
                        <a:pt x="4449" y="11550"/>
                      </a:lnTo>
                      <a:lnTo>
                        <a:pt x="4419" y="11528"/>
                      </a:lnTo>
                      <a:lnTo>
                        <a:pt x="4390" y="11506"/>
                      </a:lnTo>
                      <a:lnTo>
                        <a:pt x="4363" y="11484"/>
                      </a:lnTo>
                      <a:lnTo>
                        <a:pt x="4335" y="11462"/>
                      </a:lnTo>
                      <a:lnTo>
                        <a:pt x="4310" y="11439"/>
                      </a:lnTo>
                      <a:lnTo>
                        <a:pt x="4286" y="11414"/>
                      </a:lnTo>
                      <a:lnTo>
                        <a:pt x="187" y="72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noFill/>
                </a:ln>
              </p:spPr>
              <p:txBody>
                <a:bodyPr vert="horz" wrap="square" lIns="57150" tIns="28575" rIns="57150" bIns="28575" numCol="1" anchor="t" anchorCtr="0" compatLnSpc="1"/>
                <a:lstStyle/>
                <a:p>
                  <a:endParaRPr lang="id-ID" sz="1750">
                    <a:solidFill>
                      <a:srgbClr val="5357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21" name="TextBox 2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 rot="10800000" flipV="1">
            <a:off x="11123492" y="231404"/>
            <a:ext cx="947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5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</a:fld>
            <a:endParaRPr lang="id-ID" sz="8625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微软雅黑" panose="020B0503020204020204" pitchFamily="34" charset="-122"/>
            </a:endParaRP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/>
        </p:nvGrpSpPr>
        <p:grpSpPr>
          <a:xfrm>
            <a:off x="2020591" y="571501"/>
            <a:ext cx="8150819" cy="887280"/>
            <a:chOff x="1958289" y="7601617"/>
            <a:chExt cx="13041310" cy="1419648"/>
          </a:xfrm>
        </p:grpSpPr>
        <p:sp>
          <p:nvSpPr>
            <p:cNvPr id="28" name="Rectangle 27"/>
            <p:cNvSpPr/>
            <p:nvPr/>
          </p:nvSpPr>
          <p:spPr>
            <a:xfrm>
              <a:off x="1958289" y="8043873"/>
              <a:ext cx="13041310" cy="977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3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ebo" panose="00000500000000000000" pitchFamily="2" charset="-79"/>
                  <a:sym typeface="微软雅黑" panose="020B0503020204020204" pitchFamily="34" charset="-122"/>
                </a:rPr>
                <a:t>团队合作和成果展示</a:t>
              </a:r>
              <a:endParaRPr lang="zh-CN" altLang="en-US" sz="33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224479" y="7601617"/>
              <a:ext cx="4508928" cy="51511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ebo" panose="00000500000000000000" pitchFamily="2" charset="-79"/>
                  <a:sym typeface="微软雅黑" panose="020B0503020204020204" pitchFamily="34" charset="-122"/>
                </a:rPr>
                <a:t>Delta3D</a:t>
              </a:r>
              <a:endPara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grpSp>
        <p:nvGrpSpPr>
          <p:cNvPr id="4" name="Group 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>
            <p:custDataLst>
              <p:tags r:id="rId10"/>
            </p:custDataLst>
          </p:nvPr>
        </p:nvGrpSpPr>
        <p:grpSpPr>
          <a:xfrm>
            <a:off x="4891970" y="1958311"/>
            <a:ext cx="2790006" cy="2392629"/>
            <a:chOff x="4811823" y="4022298"/>
            <a:chExt cx="4464010" cy="3828206"/>
          </a:xfrm>
        </p:grpSpPr>
        <p:sp>
          <p:nvSpPr>
            <p:cNvPr id="7" name="Rectangle: Rounded Corners 52"/>
            <p:cNvSpPr/>
            <p:nvPr>
              <p:custDataLst>
                <p:tags r:id="rId11"/>
              </p:custDataLst>
            </p:nvPr>
          </p:nvSpPr>
          <p:spPr>
            <a:xfrm>
              <a:off x="4811823" y="4022298"/>
              <a:ext cx="4464010" cy="3298512"/>
            </a:xfrm>
            <a:prstGeom prst="roundRect">
              <a:avLst>
                <a:gd name="adj" fmla="val 606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8" name="Group 63"/>
            <p:cNvGrpSpPr/>
            <p:nvPr/>
          </p:nvGrpSpPr>
          <p:grpSpPr>
            <a:xfrm>
              <a:off x="4939620" y="4488560"/>
              <a:ext cx="4221628" cy="3361944"/>
              <a:chOff x="4604872" y="8224095"/>
              <a:chExt cx="4221628" cy="3361944"/>
            </a:xfrm>
          </p:grpSpPr>
          <p:grpSp>
            <p:nvGrpSpPr>
              <p:cNvPr id="9" name="Group 64"/>
              <p:cNvGrpSpPr/>
              <p:nvPr/>
            </p:nvGrpSpPr>
            <p:grpSpPr>
              <a:xfrm>
                <a:off x="4604872" y="8224095"/>
                <a:ext cx="4221628" cy="3361944"/>
                <a:chOff x="4604872" y="8224095"/>
                <a:chExt cx="4221628" cy="3361944"/>
              </a:xfrm>
            </p:grpSpPr>
            <p:grpSp>
              <p:nvGrpSpPr>
                <p:cNvPr id="10" name="Group 73"/>
                <p:cNvGrpSpPr/>
                <p:nvPr/>
              </p:nvGrpSpPr>
              <p:grpSpPr>
                <a:xfrm>
                  <a:off x="5211421" y="8224095"/>
                  <a:ext cx="3615079" cy="532384"/>
                  <a:chOff x="1093904" y="3847347"/>
                  <a:chExt cx="7187584" cy="613393"/>
                </a:xfrm>
              </p:grpSpPr>
              <p:sp>
                <p:nvSpPr>
                  <p:cNvPr id="11" name="Rectangle: Top Corners Rounded 74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1093904" y="3847347"/>
                    <a:ext cx="7187584" cy="61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99000">
                        <a:schemeClr val="accent4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125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" name="TextBox 76"/>
                  <p:cNvSpPr txBox="1"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1493871" y="4054543"/>
                    <a:ext cx="4056230" cy="4061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lt1"/>
                        </a:solidFill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zh-CN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协作流程清晰</a:t>
                    </a:r>
                    <a:endParaRPr lang="zh-CN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3" name="Rectangle 7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4604872" y="8756479"/>
                  <a:ext cx="4221480" cy="28295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alpha val="80000"/>
                        </a:schemeClr>
                      </a:solidFill>
                    </a:rPr>
                    <a:t>我们小组每项任务都会及时在群里反馈，形成良性循环：发现问题</a:t>
                  </a:r>
                  <a:r>
                    <a:rPr lang="en-US" altLang="zh-CN" sz="1400" dirty="0">
                      <a:solidFill>
                        <a:schemeClr val="tx1">
                          <a:alpha val="80000"/>
                        </a:schemeClr>
                      </a:solidFill>
                    </a:rPr>
                    <a:t> -&gt; </a:t>
                  </a:r>
                  <a:r>
                    <a:rPr lang="zh-CN" altLang="en-US" sz="1400" dirty="0">
                      <a:solidFill>
                        <a:schemeClr val="tx1">
                          <a:alpha val="80000"/>
                        </a:schemeClr>
                      </a:solidFill>
                    </a:rPr>
                    <a:t>解决问题</a:t>
                  </a:r>
                  <a:r>
                    <a:rPr lang="en-US" altLang="zh-CN" sz="1400" dirty="0">
                      <a:solidFill>
                        <a:schemeClr val="tx1">
                          <a:alpha val="80000"/>
                        </a:schemeClr>
                      </a:solidFill>
                    </a:rPr>
                    <a:t> </a:t>
                  </a:r>
                  <a:r>
                    <a:rPr lang="zh-CN" altLang="en-US" sz="1400" dirty="0">
                      <a:solidFill>
                        <a:schemeClr val="tx1">
                          <a:alpha val="80000"/>
                        </a:schemeClr>
                      </a:solidFill>
                    </a:rPr>
                    <a:t>在保持分工明确的前提下对每个阶段的工作进行不断地优化和迭代。</a:t>
                  </a:r>
                  <a:endParaRPr lang="zh-CN" altLang="en-US" sz="1400" dirty="0">
                    <a:solidFill>
                      <a:schemeClr val="tx1"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4" name="Group 65"/>
              <p:cNvGrpSpPr/>
              <p:nvPr/>
            </p:nvGrpSpPr>
            <p:grpSpPr>
              <a:xfrm>
                <a:off x="8210801" y="8380422"/>
                <a:ext cx="485834" cy="485832"/>
                <a:chOff x="10942822" y="3292368"/>
                <a:chExt cx="485834" cy="485832"/>
              </a:xfrm>
            </p:grpSpPr>
            <p:sp>
              <p:nvSpPr>
                <p:cNvPr id="15" name="Oval 66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0942822" y="3292368"/>
                  <a:ext cx="485834" cy="485832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6" name="Oval 67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0995865" y="3345411"/>
                  <a:ext cx="379747" cy="37974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" name="Freeform 229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1114576" y="3486391"/>
                  <a:ext cx="142328" cy="97786"/>
                </a:xfrm>
                <a:custGeom>
                  <a:avLst/>
                  <a:gdLst>
                    <a:gd name="T0" fmla="*/ 124 w 16128"/>
                    <a:gd name="T1" fmla="*/ 7223 h 11872"/>
                    <a:gd name="T2" fmla="*/ 59 w 16128"/>
                    <a:gd name="T3" fmla="*/ 7113 h 11872"/>
                    <a:gd name="T4" fmla="*/ 18 w 16128"/>
                    <a:gd name="T5" fmla="*/ 6994 h 11872"/>
                    <a:gd name="T6" fmla="*/ 1 w 16128"/>
                    <a:gd name="T7" fmla="*/ 6871 h 11872"/>
                    <a:gd name="T8" fmla="*/ 7 w 16128"/>
                    <a:gd name="T9" fmla="*/ 6747 h 11872"/>
                    <a:gd name="T10" fmla="*/ 36 w 16128"/>
                    <a:gd name="T11" fmla="*/ 6626 h 11872"/>
                    <a:gd name="T12" fmla="*/ 90 w 16128"/>
                    <a:gd name="T13" fmla="*/ 6512 h 11872"/>
                    <a:gd name="T14" fmla="*/ 165 w 16128"/>
                    <a:gd name="T15" fmla="*/ 6408 h 11872"/>
                    <a:gd name="T16" fmla="*/ 1850 w 16128"/>
                    <a:gd name="T17" fmla="*/ 4727 h 11872"/>
                    <a:gd name="T18" fmla="*/ 1957 w 16128"/>
                    <a:gd name="T19" fmla="*/ 4656 h 11872"/>
                    <a:gd name="T20" fmla="*/ 2073 w 16128"/>
                    <a:gd name="T21" fmla="*/ 4609 h 11872"/>
                    <a:gd name="T22" fmla="*/ 2195 w 16128"/>
                    <a:gd name="T23" fmla="*/ 4586 h 11872"/>
                    <a:gd name="T24" fmla="*/ 2319 w 16128"/>
                    <a:gd name="T25" fmla="*/ 4586 h 11872"/>
                    <a:gd name="T26" fmla="*/ 2441 w 16128"/>
                    <a:gd name="T27" fmla="*/ 4609 h 11872"/>
                    <a:gd name="T28" fmla="*/ 2558 w 16128"/>
                    <a:gd name="T29" fmla="*/ 4656 h 11872"/>
                    <a:gd name="T30" fmla="*/ 2665 w 16128"/>
                    <a:gd name="T31" fmla="*/ 4727 h 11872"/>
                    <a:gd name="T32" fmla="*/ 5357 w 16128"/>
                    <a:gd name="T33" fmla="*/ 7406 h 11872"/>
                    <a:gd name="T34" fmla="*/ 5460 w 16128"/>
                    <a:gd name="T35" fmla="*/ 7483 h 11872"/>
                    <a:gd name="T36" fmla="*/ 5575 w 16128"/>
                    <a:gd name="T37" fmla="*/ 7535 h 11872"/>
                    <a:gd name="T38" fmla="*/ 5696 w 16128"/>
                    <a:gd name="T39" fmla="*/ 7565 h 11872"/>
                    <a:gd name="T40" fmla="*/ 5819 w 16128"/>
                    <a:gd name="T41" fmla="*/ 7571 h 11872"/>
                    <a:gd name="T42" fmla="*/ 5942 w 16128"/>
                    <a:gd name="T43" fmla="*/ 7552 h 11872"/>
                    <a:gd name="T44" fmla="*/ 6060 w 16128"/>
                    <a:gd name="T45" fmla="*/ 7512 h 11872"/>
                    <a:gd name="T46" fmla="*/ 6170 w 16128"/>
                    <a:gd name="T47" fmla="*/ 7447 h 11872"/>
                    <a:gd name="T48" fmla="*/ 13421 w 16128"/>
                    <a:gd name="T49" fmla="*/ 190 h 11872"/>
                    <a:gd name="T50" fmla="*/ 13521 w 16128"/>
                    <a:gd name="T51" fmla="*/ 107 h 11872"/>
                    <a:gd name="T52" fmla="*/ 13634 w 16128"/>
                    <a:gd name="T53" fmla="*/ 47 h 11872"/>
                    <a:gd name="T54" fmla="*/ 13753 w 16128"/>
                    <a:gd name="T55" fmla="*/ 12 h 11872"/>
                    <a:gd name="T56" fmla="*/ 13877 w 16128"/>
                    <a:gd name="T57" fmla="*/ 0 h 11872"/>
                    <a:gd name="T58" fmla="*/ 14000 w 16128"/>
                    <a:gd name="T59" fmla="*/ 11 h 11872"/>
                    <a:gd name="T60" fmla="*/ 14120 w 16128"/>
                    <a:gd name="T61" fmla="*/ 46 h 11872"/>
                    <a:gd name="T62" fmla="*/ 14233 w 16128"/>
                    <a:gd name="T63" fmla="*/ 105 h 11872"/>
                    <a:gd name="T64" fmla="*/ 14334 w 16128"/>
                    <a:gd name="T65" fmla="*/ 186 h 11872"/>
                    <a:gd name="T66" fmla="*/ 16003 w 16128"/>
                    <a:gd name="T67" fmla="*/ 1855 h 11872"/>
                    <a:gd name="T68" fmla="*/ 16068 w 16128"/>
                    <a:gd name="T69" fmla="*/ 1964 h 11872"/>
                    <a:gd name="T70" fmla="*/ 16109 w 16128"/>
                    <a:gd name="T71" fmla="*/ 2082 h 11872"/>
                    <a:gd name="T72" fmla="*/ 16127 w 16128"/>
                    <a:gd name="T73" fmla="*/ 2205 h 11872"/>
                    <a:gd name="T74" fmla="*/ 16122 w 16128"/>
                    <a:gd name="T75" fmla="*/ 2328 h 11872"/>
                    <a:gd name="T76" fmla="*/ 16093 w 16128"/>
                    <a:gd name="T77" fmla="*/ 2449 h 11872"/>
                    <a:gd name="T78" fmla="*/ 16039 w 16128"/>
                    <a:gd name="T79" fmla="*/ 2564 h 11872"/>
                    <a:gd name="T80" fmla="*/ 15964 w 16128"/>
                    <a:gd name="T81" fmla="*/ 2667 h 11872"/>
                    <a:gd name="T82" fmla="*/ 7188 w 16128"/>
                    <a:gd name="T83" fmla="*/ 11462 h 11872"/>
                    <a:gd name="T84" fmla="*/ 7074 w 16128"/>
                    <a:gd name="T85" fmla="*/ 11550 h 11872"/>
                    <a:gd name="T86" fmla="*/ 6943 w 16128"/>
                    <a:gd name="T87" fmla="*/ 11632 h 11872"/>
                    <a:gd name="T88" fmla="*/ 6801 w 16128"/>
                    <a:gd name="T89" fmla="*/ 11706 h 11872"/>
                    <a:gd name="T90" fmla="*/ 6652 w 16128"/>
                    <a:gd name="T91" fmla="*/ 11767 h 11872"/>
                    <a:gd name="T92" fmla="*/ 6500 w 16128"/>
                    <a:gd name="T93" fmla="*/ 11817 h 11872"/>
                    <a:gd name="T94" fmla="*/ 6349 w 16128"/>
                    <a:gd name="T95" fmla="*/ 11852 h 11872"/>
                    <a:gd name="T96" fmla="*/ 6205 w 16128"/>
                    <a:gd name="T97" fmla="*/ 11870 h 11872"/>
                    <a:gd name="T98" fmla="*/ 5352 w 16128"/>
                    <a:gd name="T99" fmla="*/ 11871 h 11872"/>
                    <a:gd name="T100" fmla="*/ 5210 w 16128"/>
                    <a:gd name="T101" fmla="*/ 11858 h 11872"/>
                    <a:gd name="T102" fmla="*/ 5062 w 16128"/>
                    <a:gd name="T103" fmla="*/ 11827 h 11872"/>
                    <a:gd name="T104" fmla="*/ 4910 w 16128"/>
                    <a:gd name="T105" fmla="*/ 11780 h 11872"/>
                    <a:gd name="T106" fmla="*/ 4760 w 16128"/>
                    <a:gd name="T107" fmla="*/ 11722 h 11872"/>
                    <a:gd name="T108" fmla="*/ 4615 w 16128"/>
                    <a:gd name="T109" fmla="*/ 11651 h 11872"/>
                    <a:gd name="T110" fmla="*/ 4481 w 16128"/>
                    <a:gd name="T111" fmla="*/ 11572 h 11872"/>
                    <a:gd name="T112" fmla="*/ 4363 w 16128"/>
                    <a:gd name="T113" fmla="*/ 11484 h 11872"/>
                    <a:gd name="T114" fmla="*/ 187 w 16128"/>
                    <a:gd name="T115" fmla="*/ 7297 h 11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128" h="11872">
                      <a:moveTo>
                        <a:pt x="187" y="7297"/>
                      </a:moveTo>
                      <a:lnTo>
                        <a:pt x="164" y="7273"/>
                      </a:lnTo>
                      <a:lnTo>
                        <a:pt x="143" y="7248"/>
                      </a:lnTo>
                      <a:lnTo>
                        <a:pt x="124" y="7223"/>
                      </a:lnTo>
                      <a:lnTo>
                        <a:pt x="106" y="7196"/>
                      </a:lnTo>
                      <a:lnTo>
                        <a:pt x="89" y="7168"/>
                      </a:lnTo>
                      <a:lnTo>
                        <a:pt x="74" y="7141"/>
                      </a:lnTo>
                      <a:lnTo>
                        <a:pt x="59" y="7113"/>
                      </a:lnTo>
                      <a:lnTo>
                        <a:pt x="46" y="7084"/>
                      </a:lnTo>
                      <a:lnTo>
                        <a:pt x="35" y="7054"/>
                      </a:lnTo>
                      <a:lnTo>
                        <a:pt x="26" y="7024"/>
                      </a:lnTo>
                      <a:lnTo>
                        <a:pt x="18" y="6994"/>
                      </a:lnTo>
                      <a:lnTo>
                        <a:pt x="12" y="6964"/>
                      </a:lnTo>
                      <a:lnTo>
                        <a:pt x="6" y="6933"/>
                      </a:lnTo>
                      <a:lnTo>
                        <a:pt x="3" y="6902"/>
                      </a:lnTo>
                      <a:lnTo>
                        <a:pt x="1" y="6871"/>
                      </a:lnTo>
                      <a:lnTo>
                        <a:pt x="0" y="6841"/>
                      </a:lnTo>
                      <a:lnTo>
                        <a:pt x="1" y="6809"/>
                      </a:lnTo>
                      <a:lnTo>
                        <a:pt x="3" y="6778"/>
                      </a:lnTo>
                      <a:lnTo>
                        <a:pt x="7" y="6747"/>
                      </a:lnTo>
                      <a:lnTo>
                        <a:pt x="12" y="6717"/>
                      </a:lnTo>
                      <a:lnTo>
                        <a:pt x="18" y="6687"/>
                      </a:lnTo>
                      <a:lnTo>
                        <a:pt x="26" y="6656"/>
                      </a:lnTo>
                      <a:lnTo>
                        <a:pt x="36" y="6626"/>
                      </a:lnTo>
                      <a:lnTo>
                        <a:pt x="47" y="6597"/>
                      </a:lnTo>
                      <a:lnTo>
                        <a:pt x="59" y="6569"/>
                      </a:lnTo>
                      <a:lnTo>
                        <a:pt x="74" y="6539"/>
                      </a:lnTo>
                      <a:lnTo>
                        <a:pt x="90" y="6512"/>
                      </a:lnTo>
                      <a:lnTo>
                        <a:pt x="106" y="6485"/>
                      </a:lnTo>
                      <a:lnTo>
                        <a:pt x="125" y="6459"/>
                      </a:lnTo>
                      <a:lnTo>
                        <a:pt x="144" y="6432"/>
                      </a:lnTo>
                      <a:lnTo>
                        <a:pt x="165" y="6408"/>
                      </a:lnTo>
                      <a:lnTo>
                        <a:pt x="188" y="6384"/>
                      </a:lnTo>
                      <a:lnTo>
                        <a:pt x="1801" y="4771"/>
                      </a:lnTo>
                      <a:lnTo>
                        <a:pt x="1824" y="4748"/>
                      </a:lnTo>
                      <a:lnTo>
                        <a:pt x="1850" y="4727"/>
                      </a:lnTo>
                      <a:lnTo>
                        <a:pt x="1876" y="4707"/>
                      </a:lnTo>
                      <a:lnTo>
                        <a:pt x="1902" y="4689"/>
                      </a:lnTo>
                      <a:lnTo>
                        <a:pt x="1929" y="4671"/>
                      </a:lnTo>
                      <a:lnTo>
                        <a:pt x="1957" y="4656"/>
                      </a:lnTo>
                      <a:lnTo>
                        <a:pt x="1985" y="4642"/>
                      </a:lnTo>
                      <a:lnTo>
                        <a:pt x="2014" y="4630"/>
                      </a:lnTo>
                      <a:lnTo>
                        <a:pt x="2043" y="4619"/>
                      </a:lnTo>
                      <a:lnTo>
                        <a:pt x="2073" y="4609"/>
                      </a:lnTo>
                      <a:lnTo>
                        <a:pt x="2104" y="4601"/>
                      </a:lnTo>
                      <a:lnTo>
                        <a:pt x="2134" y="4595"/>
                      </a:lnTo>
                      <a:lnTo>
                        <a:pt x="2164" y="4590"/>
                      </a:lnTo>
                      <a:lnTo>
                        <a:pt x="2195" y="4586"/>
                      </a:lnTo>
                      <a:lnTo>
                        <a:pt x="2227" y="4584"/>
                      </a:lnTo>
                      <a:lnTo>
                        <a:pt x="2257" y="4583"/>
                      </a:lnTo>
                      <a:lnTo>
                        <a:pt x="2288" y="4584"/>
                      </a:lnTo>
                      <a:lnTo>
                        <a:pt x="2319" y="4586"/>
                      </a:lnTo>
                      <a:lnTo>
                        <a:pt x="2350" y="4590"/>
                      </a:lnTo>
                      <a:lnTo>
                        <a:pt x="2381" y="4595"/>
                      </a:lnTo>
                      <a:lnTo>
                        <a:pt x="2411" y="4601"/>
                      </a:lnTo>
                      <a:lnTo>
                        <a:pt x="2441" y="4609"/>
                      </a:lnTo>
                      <a:lnTo>
                        <a:pt x="2472" y="4619"/>
                      </a:lnTo>
                      <a:lnTo>
                        <a:pt x="2501" y="4630"/>
                      </a:lnTo>
                      <a:lnTo>
                        <a:pt x="2529" y="4642"/>
                      </a:lnTo>
                      <a:lnTo>
                        <a:pt x="2558" y="4656"/>
                      </a:lnTo>
                      <a:lnTo>
                        <a:pt x="2586" y="4671"/>
                      </a:lnTo>
                      <a:lnTo>
                        <a:pt x="2613" y="4689"/>
                      </a:lnTo>
                      <a:lnTo>
                        <a:pt x="2639" y="4707"/>
                      </a:lnTo>
                      <a:lnTo>
                        <a:pt x="2665" y="4727"/>
                      </a:lnTo>
                      <a:lnTo>
                        <a:pt x="2689" y="4748"/>
                      </a:lnTo>
                      <a:lnTo>
                        <a:pt x="2714" y="4770"/>
                      </a:lnTo>
                      <a:lnTo>
                        <a:pt x="5332" y="7384"/>
                      </a:lnTo>
                      <a:lnTo>
                        <a:pt x="5357" y="7406"/>
                      </a:lnTo>
                      <a:lnTo>
                        <a:pt x="5382" y="7427"/>
                      </a:lnTo>
                      <a:lnTo>
                        <a:pt x="5407" y="7448"/>
                      </a:lnTo>
                      <a:lnTo>
                        <a:pt x="5433" y="7466"/>
                      </a:lnTo>
                      <a:lnTo>
                        <a:pt x="5460" y="7483"/>
                      </a:lnTo>
                      <a:lnTo>
                        <a:pt x="5489" y="7498"/>
                      </a:lnTo>
                      <a:lnTo>
                        <a:pt x="5517" y="7512"/>
                      </a:lnTo>
                      <a:lnTo>
                        <a:pt x="5546" y="7524"/>
                      </a:lnTo>
                      <a:lnTo>
                        <a:pt x="5575" y="7535"/>
                      </a:lnTo>
                      <a:lnTo>
                        <a:pt x="5604" y="7545"/>
                      </a:lnTo>
                      <a:lnTo>
                        <a:pt x="5635" y="7553"/>
                      </a:lnTo>
                      <a:lnTo>
                        <a:pt x="5665" y="7559"/>
                      </a:lnTo>
                      <a:lnTo>
                        <a:pt x="5696" y="7565"/>
                      </a:lnTo>
                      <a:lnTo>
                        <a:pt x="5726" y="7569"/>
                      </a:lnTo>
                      <a:lnTo>
                        <a:pt x="5758" y="7571"/>
                      </a:lnTo>
                      <a:lnTo>
                        <a:pt x="5789" y="7572"/>
                      </a:lnTo>
                      <a:lnTo>
                        <a:pt x="5819" y="7571"/>
                      </a:lnTo>
                      <a:lnTo>
                        <a:pt x="5850" y="7569"/>
                      </a:lnTo>
                      <a:lnTo>
                        <a:pt x="5882" y="7565"/>
                      </a:lnTo>
                      <a:lnTo>
                        <a:pt x="5912" y="7559"/>
                      </a:lnTo>
                      <a:lnTo>
                        <a:pt x="5942" y="7552"/>
                      </a:lnTo>
                      <a:lnTo>
                        <a:pt x="5972" y="7544"/>
                      </a:lnTo>
                      <a:lnTo>
                        <a:pt x="6003" y="7535"/>
                      </a:lnTo>
                      <a:lnTo>
                        <a:pt x="6032" y="7524"/>
                      </a:lnTo>
                      <a:lnTo>
                        <a:pt x="6060" y="7512"/>
                      </a:lnTo>
                      <a:lnTo>
                        <a:pt x="6089" y="7498"/>
                      </a:lnTo>
                      <a:lnTo>
                        <a:pt x="6117" y="7482"/>
                      </a:lnTo>
                      <a:lnTo>
                        <a:pt x="6144" y="7465"/>
                      </a:lnTo>
                      <a:lnTo>
                        <a:pt x="6170" y="7447"/>
                      </a:lnTo>
                      <a:lnTo>
                        <a:pt x="6196" y="7426"/>
                      </a:lnTo>
                      <a:lnTo>
                        <a:pt x="6220" y="7405"/>
                      </a:lnTo>
                      <a:lnTo>
                        <a:pt x="6245" y="7383"/>
                      </a:lnTo>
                      <a:lnTo>
                        <a:pt x="13421" y="190"/>
                      </a:lnTo>
                      <a:lnTo>
                        <a:pt x="13445" y="166"/>
                      </a:lnTo>
                      <a:lnTo>
                        <a:pt x="13470" y="145"/>
                      </a:lnTo>
                      <a:lnTo>
                        <a:pt x="13495" y="125"/>
                      </a:lnTo>
                      <a:lnTo>
                        <a:pt x="13521" y="107"/>
                      </a:lnTo>
                      <a:lnTo>
                        <a:pt x="13549" y="90"/>
                      </a:lnTo>
                      <a:lnTo>
                        <a:pt x="13577" y="75"/>
                      </a:lnTo>
                      <a:lnTo>
                        <a:pt x="13605" y="60"/>
                      </a:lnTo>
                      <a:lnTo>
                        <a:pt x="13634" y="47"/>
                      </a:lnTo>
                      <a:lnTo>
                        <a:pt x="13663" y="36"/>
                      </a:lnTo>
                      <a:lnTo>
                        <a:pt x="13693" y="27"/>
                      </a:lnTo>
                      <a:lnTo>
                        <a:pt x="13723" y="19"/>
                      </a:lnTo>
                      <a:lnTo>
                        <a:pt x="13753" y="12"/>
                      </a:lnTo>
                      <a:lnTo>
                        <a:pt x="13784" y="7"/>
                      </a:lnTo>
                      <a:lnTo>
                        <a:pt x="13815" y="3"/>
                      </a:lnTo>
                      <a:lnTo>
                        <a:pt x="13846" y="1"/>
                      </a:lnTo>
                      <a:lnTo>
                        <a:pt x="13877" y="0"/>
                      </a:lnTo>
                      <a:lnTo>
                        <a:pt x="13908" y="1"/>
                      </a:lnTo>
                      <a:lnTo>
                        <a:pt x="13939" y="3"/>
                      </a:lnTo>
                      <a:lnTo>
                        <a:pt x="13970" y="6"/>
                      </a:lnTo>
                      <a:lnTo>
                        <a:pt x="14000" y="11"/>
                      </a:lnTo>
                      <a:lnTo>
                        <a:pt x="14031" y="18"/>
                      </a:lnTo>
                      <a:lnTo>
                        <a:pt x="14062" y="26"/>
                      </a:lnTo>
                      <a:lnTo>
                        <a:pt x="14091" y="35"/>
                      </a:lnTo>
                      <a:lnTo>
                        <a:pt x="14120" y="46"/>
                      </a:lnTo>
                      <a:lnTo>
                        <a:pt x="14149" y="58"/>
                      </a:lnTo>
                      <a:lnTo>
                        <a:pt x="14178" y="73"/>
                      </a:lnTo>
                      <a:lnTo>
                        <a:pt x="14206" y="88"/>
                      </a:lnTo>
                      <a:lnTo>
                        <a:pt x="14233" y="105"/>
                      </a:lnTo>
                      <a:lnTo>
                        <a:pt x="14259" y="123"/>
                      </a:lnTo>
                      <a:lnTo>
                        <a:pt x="14285" y="143"/>
                      </a:lnTo>
                      <a:lnTo>
                        <a:pt x="14310" y="164"/>
                      </a:lnTo>
                      <a:lnTo>
                        <a:pt x="14334" y="186"/>
                      </a:lnTo>
                      <a:lnTo>
                        <a:pt x="15938" y="1780"/>
                      </a:lnTo>
                      <a:lnTo>
                        <a:pt x="15962" y="1804"/>
                      </a:lnTo>
                      <a:lnTo>
                        <a:pt x="15983" y="1829"/>
                      </a:lnTo>
                      <a:lnTo>
                        <a:pt x="16003" y="1855"/>
                      </a:lnTo>
                      <a:lnTo>
                        <a:pt x="16021" y="1881"/>
                      </a:lnTo>
                      <a:lnTo>
                        <a:pt x="16038" y="1908"/>
                      </a:lnTo>
                      <a:lnTo>
                        <a:pt x="16053" y="1935"/>
                      </a:lnTo>
                      <a:lnTo>
                        <a:pt x="16068" y="1964"/>
                      </a:lnTo>
                      <a:lnTo>
                        <a:pt x="16081" y="1993"/>
                      </a:lnTo>
                      <a:lnTo>
                        <a:pt x="16092" y="2022"/>
                      </a:lnTo>
                      <a:lnTo>
                        <a:pt x="16101" y="2051"/>
                      </a:lnTo>
                      <a:lnTo>
                        <a:pt x="16109" y="2082"/>
                      </a:lnTo>
                      <a:lnTo>
                        <a:pt x="16116" y="2112"/>
                      </a:lnTo>
                      <a:lnTo>
                        <a:pt x="16121" y="2143"/>
                      </a:lnTo>
                      <a:lnTo>
                        <a:pt x="16125" y="2173"/>
                      </a:lnTo>
                      <a:lnTo>
                        <a:pt x="16127" y="2205"/>
                      </a:lnTo>
                      <a:lnTo>
                        <a:pt x="16128" y="2236"/>
                      </a:lnTo>
                      <a:lnTo>
                        <a:pt x="16127" y="2266"/>
                      </a:lnTo>
                      <a:lnTo>
                        <a:pt x="16125" y="2297"/>
                      </a:lnTo>
                      <a:lnTo>
                        <a:pt x="16122" y="2328"/>
                      </a:lnTo>
                      <a:lnTo>
                        <a:pt x="16117" y="2359"/>
                      </a:lnTo>
                      <a:lnTo>
                        <a:pt x="16110" y="2389"/>
                      </a:lnTo>
                      <a:lnTo>
                        <a:pt x="16102" y="2419"/>
                      </a:lnTo>
                      <a:lnTo>
                        <a:pt x="16093" y="2449"/>
                      </a:lnTo>
                      <a:lnTo>
                        <a:pt x="16082" y="2478"/>
                      </a:lnTo>
                      <a:lnTo>
                        <a:pt x="16069" y="2507"/>
                      </a:lnTo>
                      <a:lnTo>
                        <a:pt x="16055" y="2535"/>
                      </a:lnTo>
                      <a:lnTo>
                        <a:pt x="16039" y="2564"/>
                      </a:lnTo>
                      <a:lnTo>
                        <a:pt x="16023" y="2591"/>
                      </a:lnTo>
                      <a:lnTo>
                        <a:pt x="16004" y="2617"/>
                      </a:lnTo>
                      <a:lnTo>
                        <a:pt x="15985" y="2642"/>
                      </a:lnTo>
                      <a:lnTo>
                        <a:pt x="15964" y="2667"/>
                      </a:lnTo>
                      <a:lnTo>
                        <a:pt x="15941" y="2692"/>
                      </a:lnTo>
                      <a:lnTo>
                        <a:pt x="7238" y="11415"/>
                      </a:lnTo>
                      <a:lnTo>
                        <a:pt x="7214" y="11439"/>
                      </a:lnTo>
                      <a:lnTo>
                        <a:pt x="7188" y="11462"/>
                      </a:lnTo>
                      <a:lnTo>
                        <a:pt x="7162" y="11485"/>
                      </a:lnTo>
                      <a:lnTo>
                        <a:pt x="7134" y="11507"/>
                      </a:lnTo>
                      <a:lnTo>
                        <a:pt x="7104" y="11529"/>
                      </a:lnTo>
                      <a:lnTo>
                        <a:pt x="7074" y="11550"/>
                      </a:lnTo>
                      <a:lnTo>
                        <a:pt x="7043" y="11572"/>
                      </a:lnTo>
                      <a:lnTo>
                        <a:pt x="7011" y="11593"/>
                      </a:lnTo>
                      <a:lnTo>
                        <a:pt x="6977" y="11613"/>
                      </a:lnTo>
                      <a:lnTo>
                        <a:pt x="6943" y="11632"/>
                      </a:lnTo>
                      <a:lnTo>
                        <a:pt x="6909" y="11651"/>
                      </a:lnTo>
                      <a:lnTo>
                        <a:pt x="6874" y="11670"/>
                      </a:lnTo>
                      <a:lnTo>
                        <a:pt x="6837" y="11688"/>
                      </a:lnTo>
                      <a:lnTo>
                        <a:pt x="6801" y="11706"/>
                      </a:lnTo>
                      <a:lnTo>
                        <a:pt x="6765" y="11722"/>
                      </a:lnTo>
                      <a:lnTo>
                        <a:pt x="6727" y="11738"/>
                      </a:lnTo>
                      <a:lnTo>
                        <a:pt x="6689" y="11753"/>
                      </a:lnTo>
                      <a:lnTo>
                        <a:pt x="6652" y="11767"/>
                      </a:lnTo>
                      <a:lnTo>
                        <a:pt x="6613" y="11781"/>
                      </a:lnTo>
                      <a:lnTo>
                        <a:pt x="6576" y="11793"/>
                      </a:lnTo>
                      <a:lnTo>
                        <a:pt x="6538" y="11805"/>
                      </a:lnTo>
                      <a:lnTo>
                        <a:pt x="6500" y="11817"/>
                      </a:lnTo>
                      <a:lnTo>
                        <a:pt x="6461" y="11827"/>
                      </a:lnTo>
                      <a:lnTo>
                        <a:pt x="6424" y="11836"/>
                      </a:lnTo>
                      <a:lnTo>
                        <a:pt x="6387" y="11844"/>
                      </a:lnTo>
                      <a:lnTo>
                        <a:pt x="6349" y="11852"/>
                      </a:lnTo>
                      <a:lnTo>
                        <a:pt x="6313" y="11858"/>
                      </a:lnTo>
                      <a:lnTo>
                        <a:pt x="6277" y="11863"/>
                      </a:lnTo>
                      <a:lnTo>
                        <a:pt x="6241" y="11867"/>
                      </a:lnTo>
                      <a:lnTo>
                        <a:pt x="6205" y="11870"/>
                      </a:lnTo>
                      <a:lnTo>
                        <a:pt x="6171" y="11871"/>
                      </a:lnTo>
                      <a:lnTo>
                        <a:pt x="6138" y="11872"/>
                      </a:lnTo>
                      <a:lnTo>
                        <a:pt x="5386" y="11872"/>
                      </a:lnTo>
                      <a:lnTo>
                        <a:pt x="5352" y="11871"/>
                      </a:lnTo>
                      <a:lnTo>
                        <a:pt x="5318" y="11870"/>
                      </a:lnTo>
                      <a:lnTo>
                        <a:pt x="5283" y="11867"/>
                      </a:lnTo>
                      <a:lnTo>
                        <a:pt x="5247" y="11863"/>
                      </a:lnTo>
                      <a:lnTo>
                        <a:pt x="5210" y="11858"/>
                      </a:lnTo>
                      <a:lnTo>
                        <a:pt x="5174" y="11851"/>
                      </a:lnTo>
                      <a:lnTo>
                        <a:pt x="5137" y="11844"/>
                      </a:lnTo>
                      <a:lnTo>
                        <a:pt x="5099" y="11836"/>
                      </a:lnTo>
                      <a:lnTo>
                        <a:pt x="5062" y="11827"/>
                      </a:lnTo>
                      <a:lnTo>
                        <a:pt x="5024" y="11817"/>
                      </a:lnTo>
                      <a:lnTo>
                        <a:pt x="4986" y="11805"/>
                      </a:lnTo>
                      <a:lnTo>
                        <a:pt x="4948" y="11793"/>
                      </a:lnTo>
                      <a:lnTo>
                        <a:pt x="4910" y="11780"/>
                      </a:lnTo>
                      <a:lnTo>
                        <a:pt x="4872" y="11767"/>
                      </a:lnTo>
                      <a:lnTo>
                        <a:pt x="4834" y="11753"/>
                      </a:lnTo>
                      <a:lnTo>
                        <a:pt x="4796" y="11738"/>
                      </a:lnTo>
                      <a:lnTo>
                        <a:pt x="4760" y="11722"/>
                      </a:lnTo>
                      <a:lnTo>
                        <a:pt x="4722" y="11705"/>
                      </a:lnTo>
                      <a:lnTo>
                        <a:pt x="4686" y="11688"/>
                      </a:lnTo>
                      <a:lnTo>
                        <a:pt x="4650" y="11669"/>
                      </a:lnTo>
                      <a:lnTo>
                        <a:pt x="4615" y="11651"/>
                      </a:lnTo>
                      <a:lnTo>
                        <a:pt x="4580" y="11632"/>
                      </a:lnTo>
                      <a:lnTo>
                        <a:pt x="4546" y="11612"/>
                      </a:lnTo>
                      <a:lnTo>
                        <a:pt x="4513" y="11592"/>
                      </a:lnTo>
                      <a:lnTo>
                        <a:pt x="4481" y="11572"/>
                      </a:lnTo>
                      <a:lnTo>
                        <a:pt x="4449" y="11550"/>
                      </a:lnTo>
                      <a:lnTo>
                        <a:pt x="4419" y="11528"/>
                      </a:lnTo>
                      <a:lnTo>
                        <a:pt x="4390" y="11506"/>
                      </a:lnTo>
                      <a:lnTo>
                        <a:pt x="4363" y="11484"/>
                      </a:lnTo>
                      <a:lnTo>
                        <a:pt x="4335" y="11462"/>
                      </a:lnTo>
                      <a:lnTo>
                        <a:pt x="4310" y="11439"/>
                      </a:lnTo>
                      <a:lnTo>
                        <a:pt x="4286" y="11414"/>
                      </a:lnTo>
                      <a:lnTo>
                        <a:pt x="187" y="72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noFill/>
                </a:ln>
              </p:spPr>
              <p:txBody>
                <a:bodyPr vert="horz" wrap="square" lIns="57150" tIns="28575" rIns="57150" bIns="28575" numCol="1" anchor="t" anchorCtr="0" compatLnSpc="1"/>
                <a:lstStyle/>
                <a:p>
                  <a:endParaRPr lang="id-ID" sz="1750">
                    <a:solidFill>
                      <a:srgbClr val="5357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9" name="Group 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>
            <p:custDataLst>
              <p:tags r:id="rId18"/>
            </p:custDataLst>
          </p:nvPr>
        </p:nvGrpSpPr>
        <p:grpSpPr>
          <a:xfrm>
            <a:off x="8634025" y="1958311"/>
            <a:ext cx="2790006" cy="2061570"/>
            <a:chOff x="5121703" y="4022298"/>
            <a:chExt cx="4464010" cy="3298512"/>
          </a:xfrm>
        </p:grpSpPr>
        <p:sp>
          <p:nvSpPr>
            <p:cNvPr id="20" name="Rectangle: Rounded Corners 52"/>
            <p:cNvSpPr/>
            <p:nvPr>
              <p:custDataLst>
                <p:tags r:id="rId19"/>
              </p:custDataLst>
            </p:nvPr>
          </p:nvSpPr>
          <p:spPr>
            <a:xfrm>
              <a:off x="5121703" y="4022298"/>
              <a:ext cx="4464010" cy="3298512"/>
            </a:xfrm>
            <a:prstGeom prst="roundRect">
              <a:avLst>
                <a:gd name="adj" fmla="val 606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6" name="Group 63"/>
            <p:cNvGrpSpPr/>
            <p:nvPr/>
          </p:nvGrpSpPr>
          <p:grpSpPr>
            <a:xfrm>
              <a:off x="5527884" y="4488560"/>
              <a:ext cx="3633364" cy="2577819"/>
              <a:chOff x="5193136" y="8224095"/>
              <a:chExt cx="3633364" cy="2577819"/>
            </a:xfrm>
          </p:grpSpPr>
          <p:grpSp>
            <p:nvGrpSpPr>
              <p:cNvPr id="30" name="Group 64"/>
              <p:cNvGrpSpPr/>
              <p:nvPr/>
            </p:nvGrpSpPr>
            <p:grpSpPr>
              <a:xfrm>
                <a:off x="5193136" y="8224095"/>
                <a:ext cx="3633364" cy="2577819"/>
                <a:chOff x="5193136" y="8224095"/>
                <a:chExt cx="3633364" cy="2577819"/>
              </a:xfrm>
            </p:grpSpPr>
            <p:grpSp>
              <p:nvGrpSpPr>
                <p:cNvPr id="31" name="Group 73"/>
                <p:cNvGrpSpPr/>
                <p:nvPr/>
              </p:nvGrpSpPr>
              <p:grpSpPr>
                <a:xfrm>
                  <a:off x="5211421" y="8224095"/>
                  <a:ext cx="3615079" cy="532384"/>
                  <a:chOff x="1093904" y="3847347"/>
                  <a:chExt cx="7187584" cy="613393"/>
                </a:xfrm>
              </p:grpSpPr>
              <p:sp>
                <p:nvSpPr>
                  <p:cNvPr id="32" name="Rectangle: Top Corners Rounded 74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1093904" y="3847347"/>
                    <a:ext cx="7187584" cy="61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99000">
                        <a:schemeClr val="accent4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125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TextBox 76"/>
                  <p:cNvSpPr txBox="1"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1493871" y="4054543"/>
                    <a:ext cx="4385496" cy="4061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lt1"/>
                        </a:solidFill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zh-CN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沟通机制有效</a:t>
                    </a:r>
                    <a:endParaRPr lang="zh-CN" alt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4" name="Rectangle 70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5193136" y="8866434"/>
                  <a:ext cx="3450481" cy="19354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alpha val="80000"/>
                        </a:schemeClr>
                      </a:solidFill>
                    </a:rPr>
                    <a:t>我们小组举行多次线下会议，线上沟通保持通常，成员之间也会针对彼此的疑问作出及时的反馈。</a:t>
                  </a:r>
                  <a:endParaRPr lang="zh-CN" altLang="en-US" sz="1400" dirty="0">
                    <a:solidFill>
                      <a:schemeClr val="tx1"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5" name="Group 65"/>
              <p:cNvGrpSpPr/>
              <p:nvPr/>
            </p:nvGrpSpPr>
            <p:grpSpPr>
              <a:xfrm>
                <a:off x="8210801" y="8380422"/>
                <a:ext cx="485834" cy="485832"/>
                <a:chOff x="10942822" y="3292368"/>
                <a:chExt cx="485834" cy="485832"/>
              </a:xfrm>
            </p:grpSpPr>
            <p:sp>
              <p:nvSpPr>
                <p:cNvPr id="36" name="Oval 66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0942822" y="3292368"/>
                  <a:ext cx="485834" cy="485832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7" name="Oval 67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0995865" y="3345411"/>
                  <a:ext cx="379747" cy="37974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8" name="Freeform 229"/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11114576" y="3486391"/>
                  <a:ext cx="142328" cy="97786"/>
                </a:xfrm>
                <a:custGeom>
                  <a:avLst/>
                  <a:gdLst>
                    <a:gd name="T0" fmla="*/ 124 w 16128"/>
                    <a:gd name="T1" fmla="*/ 7223 h 11872"/>
                    <a:gd name="T2" fmla="*/ 59 w 16128"/>
                    <a:gd name="T3" fmla="*/ 7113 h 11872"/>
                    <a:gd name="T4" fmla="*/ 18 w 16128"/>
                    <a:gd name="T5" fmla="*/ 6994 h 11872"/>
                    <a:gd name="T6" fmla="*/ 1 w 16128"/>
                    <a:gd name="T7" fmla="*/ 6871 h 11872"/>
                    <a:gd name="T8" fmla="*/ 7 w 16128"/>
                    <a:gd name="T9" fmla="*/ 6747 h 11872"/>
                    <a:gd name="T10" fmla="*/ 36 w 16128"/>
                    <a:gd name="T11" fmla="*/ 6626 h 11872"/>
                    <a:gd name="T12" fmla="*/ 90 w 16128"/>
                    <a:gd name="T13" fmla="*/ 6512 h 11872"/>
                    <a:gd name="T14" fmla="*/ 165 w 16128"/>
                    <a:gd name="T15" fmla="*/ 6408 h 11872"/>
                    <a:gd name="T16" fmla="*/ 1850 w 16128"/>
                    <a:gd name="T17" fmla="*/ 4727 h 11872"/>
                    <a:gd name="T18" fmla="*/ 1957 w 16128"/>
                    <a:gd name="T19" fmla="*/ 4656 h 11872"/>
                    <a:gd name="T20" fmla="*/ 2073 w 16128"/>
                    <a:gd name="T21" fmla="*/ 4609 h 11872"/>
                    <a:gd name="T22" fmla="*/ 2195 w 16128"/>
                    <a:gd name="T23" fmla="*/ 4586 h 11872"/>
                    <a:gd name="T24" fmla="*/ 2319 w 16128"/>
                    <a:gd name="T25" fmla="*/ 4586 h 11872"/>
                    <a:gd name="T26" fmla="*/ 2441 w 16128"/>
                    <a:gd name="T27" fmla="*/ 4609 h 11872"/>
                    <a:gd name="T28" fmla="*/ 2558 w 16128"/>
                    <a:gd name="T29" fmla="*/ 4656 h 11872"/>
                    <a:gd name="T30" fmla="*/ 2665 w 16128"/>
                    <a:gd name="T31" fmla="*/ 4727 h 11872"/>
                    <a:gd name="T32" fmla="*/ 5357 w 16128"/>
                    <a:gd name="T33" fmla="*/ 7406 h 11872"/>
                    <a:gd name="T34" fmla="*/ 5460 w 16128"/>
                    <a:gd name="T35" fmla="*/ 7483 h 11872"/>
                    <a:gd name="T36" fmla="*/ 5575 w 16128"/>
                    <a:gd name="T37" fmla="*/ 7535 h 11872"/>
                    <a:gd name="T38" fmla="*/ 5696 w 16128"/>
                    <a:gd name="T39" fmla="*/ 7565 h 11872"/>
                    <a:gd name="T40" fmla="*/ 5819 w 16128"/>
                    <a:gd name="T41" fmla="*/ 7571 h 11872"/>
                    <a:gd name="T42" fmla="*/ 5942 w 16128"/>
                    <a:gd name="T43" fmla="*/ 7552 h 11872"/>
                    <a:gd name="T44" fmla="*/ 6060 w 16128"/>
                    <a:gd name="T45" fmla="*/ 7512 h 11872"/>
                    <a:gd name="T46" fmla="*/ 6170 w 16128"/>
                    <a:gd name="T47" fmla="*/ 7447 h 11872"/>
                    <a:gd name="T48" fmla="*/ 13421 w 16128"/>
                    <a:gd name="T49" fmla="*/ 190 h 11872"/>
                    <a:gd name="T50" fmla="*/ 13521 w 16128"/>
                    <a:gd name="T51" fmla="*/ 107 h 11872"/>
                    <a:gd name="T52" fmla="*/ 13634 w 16128"/>
                    <a:gd name="T53" fmla="*/ 47 h 11872"/>
                    <a:gd name="T54" fmla="*/ 13753 w 16128"/>
                    <a:gd name="T55" fmla="*/ 12 h 11872"/>
                    <a:gd name="T56" fmla="*/ 13877 w 16128"/>
                    <a:gd name="T57" fmla="*/ 0 h 11872"/>
                    <a:gd name="T58" fmla="*/ 14000 w 16128"/>
                    <a:gd name="T59" fmla="*/ 11 h 11872"/>
                    <a:gd name="T60" fmla="*/ 14120 w 16128"/>
                    <a:gd name="T61" fmla="*/ 46 h 11872"/>
                    <a:gd name="T62" fmla="*/ 14233 w 16128"/>
                    <a:gd name="T63" fmla="*/ 105 h 11872"/>
                    <a:gd name="T64" fmla="*/ 14334 w 16128"/>
                    <a:gd name="T65" fmla="*/ 186 h 11872"/>
                    <a:gd name="T66" fmla="*/ 16003 w 16128"/>
                    <a:gd name="T67" fmla="*/ 1855 h 11872"/>
                    <a:gd name="T68" fmla="*/ 16068 w 16128"/>
                    <a:gd name="T69" fmla="*/ 1964 h 11872"/>
                    <a:gd name="T70" fmla="*/ 16109 w 16128"/>
                    <a:gd name="T71" fmla="*/ 2082 h 11872"/>
                    <a:gd name="T72" fmla="*/ 16127 w 16128"/>
                    <a:gd name="T73" fmla="*/ 2205 h 11872"/>
                    <a:gd name="T74" fmla="*/ 16122 w 16128"/>
                    <a:gd name="T75" fmla="*/ 2328 h 11872"/>
                    <a:gd name="T76" fmla="*/ 16093 w 16128"/>
                    <a:gd name="T77" fmla="*/ 2449 h 11872"/>
                    <a:gd name="T78" fmla="*/ 16039 w 16128"/>
                    <a:gd name="T79" fmla="*/ 2564 h 11872"/>
                    <a:gd name="T80" fmla="*/ 15964 w 16128"/>
                    <a:gd name="T81" fmla="*/ 2667 h 11872"/>
                    <a:gd name="T82" fmla="*/ 7188 w 16128"/>
                    <a:gd name="T83" fmla="*/ 11462 h 11872"/>
                    <a:gd name="T84" fmla="*/ 7074 w 16128"/>
                    <a:gd name="T85" fmla="*/ 11550 h 11872"/>
                    <a:gd name="T86" fmla="*/ 6943 w 16128"/>
                    <a:gd name="T87" fmla="*/ 11632 h 11872"/>
                    <a:gd name="T88" fmla="*/ 6801 w 16128"/>
                    <a:gd name="T89" fmla="*/ 11706 h 11872"/>
                    <a:gd name="T90" fmla="*/ 6652 w 16128"/>
                    <a:gd name="T91" fmla="*/ 11767 h 11872"/>
                    <a:gd name="T92" fmla="*/ 6500 w 16128"/>
                    <a:gd name="T93" fmla="*/ 11817 h 11872"/>
                    <a:gd name="T94" fmla="*/ 6349 w 16128"/>
                    <a:gd name="T95" fmla="*/ 11852 h 11872"/>
                    <a:gd name="T96" fmla="*/ 6205 w 16128"/>
                    <a:gd name="T97" fmla="*/ 11870 h 11872"/>
                    <a:gd name="T98" fmla="*/ 5352 w 16128"/>
                    <a:gd name="T99" fmla="*/ 11871 h 11872"/>
                    <a:gd name="T100" fmla="*/ 5210 w 16128"/>
                    <a:gd name="T101" fmla="*/ 11858 h 11872"/>
                    <a:gd name="T102" fmla="*/ 5062 w 16128"/>
                    <a:gd name="T103" fmla="*/ 11827 h 11872"/>
                    <a:gd name="T104" fmla="*/ 4910 w 16128"/>
                    <a:gd name="T105" fmla="*/ 11780 h 11872"/>
                    <a:gd name="T106" fmla="*/ 4760 w 16128"/>
                    <a:gd name="T107" fmla="*/ 11722 h 11872"/>
                    <a:gd name="T108" fmla="*/ 4615 w 16128"/>
                    <a:gd name="T109" fmla="*/ 11651 h 11872"/>
                    <a:gd name="T110" fmla="*/ 4481 w 16128"/>
                    <a:gd name="T111" fmla="*/ 11572 h 11872"/>
                    <a:gd name="T112" fmla="*/ 4363 w 16128"/>
                    <a:gd name="T113" fmla="*/ 11484 h 11872"/>
                    <a:gd name="T114" fmla="*/ 187 w 16128"/>
                    <a:gd name="T115" fmla="*/ 7297 h 11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128" h="11872">
                      <a:moveTo>
                        <a:pt x="187" y="7297"/>
                      </a:moveTo>
                      <a:lnTo>
                        <a:pt x="164" y="7273"/>
                      </a:lnTo>
                      <a:lnTo>
                        <a:pt x="143" y="7248"/>
                      </a:lnTo>
                      <a:lnTo>
                        <a:pt x="124" y="7223"/>
                      </a:lnTo>
                      <a:lnTo>
                        <a:pt x="106" y="7196"/>
                      </a:lnTo>
                      <a:lnTo>
                        <a:pt x="89" y="7168"/>
                      </a:lnTo>
                      <a:lnTo>
                        <a:pt x="74" y="7141"/>
                      </a:lnTo>
                      <a:lnTo>
                        <a:pt x="59" y="7113"/>
                      </a:lnTo>
                      <a:lnTo>
                        <a:pt x="46" y="7084"/>
                      </a:lnTo>
                      <a:lnTo>
                        <a:pt x="35" y="7054"/>
                      </a:lnTo>
                      <a:lnTo>
                        <a:pt x="26" y="7024"/>
                      </a:lnTo>
                      <a:lnTo>
                        <a:pt x="18" y="6994"/>
                      </a:lnTo>
                      <a:lnTo>
                        <a:pt x="12" y="6964"/>
                      </a:lnTo>
                      <a:lnTo>
                        <a:pt x="6" y="6933"/>
                      </a:lnTo>
                      <a:lnTo>
                        <a:pt x="3" y="6902"/>
                      </a:lnTo>
                      <a:lnTo>
                        <a:pt x="1" y="6871"/>
                      </a:lnTo>
                      <a:lnTo>
                        <a:pt x="0" y="6841"/>
                      </a:lnTo>
                      <a:lnTo>
                        <a:pt x="1" y="6809"/>
                      </a:lnTo>
                      <a:lnTo>
                        <a:pt x="3" y="6778"/>
                      </a:lnTo>
                      <a:lnTo>
                        <a:pt x="7" y="6747"/>
                      </a:lnTo>
                      <a:lnTo>
                        <a:pt x="12" y="6717"/>
                      </a:lnTo>
                      <a:lnTo>
                        <a:pt x="18" y="6687"/>
                      </a:lnTo>
                      <a:lnTo>
                        <a:pt x="26" y="6656"/>
                      </a:lnTo>
                      <a:lnTo>
                        <a:pt x="36" y="6626"/>
                      </a:lnTo>
                      <a:lnTo>
                        <a:pt x="47" y="6597"/>
                      </a:lnTo>
                      <a:lnTo>
                        <a:pt x="59" y="6569"/>
                      </a:lnTo>
                      <a:lnTo>
                        <a:pt x="74" y="6539"/>
                      </a:lnTo>
                      <a:lnTo>
                        <a:pt x="90" y="6512"/>
                      </a:lnTo>
                      <a:lnTo>
                        <a:pt x="106" y="6485"/>
                      </a:lnTo>
                      <a:lnTo>
                        <a:pt x="125" y="6459"/>
                      </a:lnTo>
                      <a:lnTo>
                        <a:pt x="144" y="6432"/>
                      </a:lnTo>
                      <a:lnTo>
                        <a:pt x="165" y="6408"/>
                      </a:lnTo>
                      <a:lnTo>
                        <a:pt x="188" y="6384"/>
                      </a:lnTo>
                      <a:lnTo>
                        <a:pt x="1801" y="4771"/>
                      </a:lnTo>
                      <a:lnTo>
                        <a:pt x="1824" y="4748"/>
                      </a:lnTo>
                      <a:lnTo>
                        <a:pt x="1850" y="4727"/>
                      </a:lnTo>
                      <a:lnTo>
                        <a:pt x="1876" y="4707"/>
                      </a:lnTo>
                      <a:lnTo>
                        <a:pt x="1902" y="4689"/>
                      </a:lnTo>
                      <a:lnTo>
                        <a:pt x="1929" y="4671"/>
                      </a:lnTo>
                      <a:lnTo>
                        <a:pt x="1957" y="4656"/>
                      </a:lnTo>
                      <a:lnTo>
                        <a:pt x="1985" y="4642"/>
                      </a:lnTo>
                      <a:lnTo>
                        <a:pt x="2014" y="4630"/>
                      </a:lnTo>
                      <a:lnTo>
                        <a:pt x="2043" y="4619"/>
                      </a:lnTo>
                      <a:lnTo>
                        <a:pt x="2073" y="4609"/>
                      </a:lnTo>
                      <a:lnTo>
                        <a:pt x="2104" y="4601"/>
                      </a:lnTo>
                      <a:lnTo>
                        <a:pt x="2134" y="4595"/>
                      </a:lnTo>
                      <a:lnTo>
                        <a:pt x="2164" y="4590"/>
                      </a:lnTo>
                      <a:lnTo>
                        <a:pt x="2195" y="4586"/>
                      </a:lnTo>
                      <a:lnTo>
                        <a:pt x="2227" y="4584"/>
                      </a:lnTo>
                      <a:lnTo>
                        <a:pt x="2257" y="4583"/>
                      </a:lnTo>
                      <a:lnTo>
                        <a:pt x="2288" y="4584"/>
                      </a:lnTo>
                      <a:lnTo>
                        <a:pt x="2319" y="4586"/>
                      </a:lnTo>
                      <a:lnTo>
                        <a:pt x="2350" y="4590"/>
                      </a:lnTo>
                      <a:lnTo>
                        <a:pt x="2381" y="4595"/>
                      </a:lnTo>
                      <a:lnTo>
                        <a:pt x="2411" y="4601"/>
                      </a:lnTo>
                      <a:lnTo>
                        <a:pt x="2441" y="4609"/>
                      </a:lnTo>
                      <a:lnTo>
                        <a:pt x="2472" y="4619"/>
                      </a:lnTo>
                      <a:lnTo>
                        <a:pt x="2501" y="4630"/>
                      </a:lnTo>
                      <a:lnTo>
                        <a:pt x="2529" y="4642"/>
                      </a:lnTo>
                      <a:lnTo>
                        <a:pt x="2558" y="4656"/>
                      </a:lnTo>
                      <a:lnTo>
                        <a:pt x="2586" y="4671"/>
                      </a:lnTo>
                      <a:lnTo>
                        <a:pt x="2613" y="4689"/>
                      </a:lnTo>
                      <a:lnTo>
                        <a:pt x="2639" y="4707"/>
                      </a:lnTo>
                      <a:lnTo>
                        <a:pt x="2665" y="4727"/>
                      </a:lnTo>
                      <a:lnTo>
                        <a:pt x="2689" y="4748"/>
                      </a:lnTo>
                      <a:lnTo>
                        <a:pt x="2714" y="4770"/>
                      </a:lnTo>
                      <a:lnTo>
                        <a:pt x="5332" y="7384"/>
                      </a:lnTo>
                      <a:lnTo>
                        <a:pt x="5357" y="7406"/>
                      </a:lnTo>
                      <a:lnTo>
                        <a:pt x="5382" y="7427"/>
                      </a:lnTo>
                      <a:lnTo>
                        <a:pt x="5407" y="7448"/>
                      </a:lnTo>
                      <a:lnTo>
                        <a:pt x="5433" y="7466"/>
                      </a:lnTo>
                      <a:lnTo>
                        <a:pt x="5460" y="7483"/>
                      </a:lnTo>
                      <a:lnTo>
                        <a:pt x="5489" y="7498"/>
                      </a:lnTo>
                      <a:lnTo>
                        <a:pt x="5517" y="7512"/>
                      </a:lnTo>
                      <a:lnTo>
                        <a:pt x="5546" y="7524"/>
                      </a:lnTo>
                      <a:lnTo>
                        <a:pt x="5575" y="7535"/>
                      </a:lnTo>
                      <a:lnTo>
                        <a:pt x="5604" y="7545"/>
                      </a:lnTo>
                      <a:lnTo>
                        <a:pt x="5635" y="7553"/>
                      </a:lnTo>
                      <a:lnTo>
                        <a:pt x="5665" y="7559"/>
                      </a:lnTo>
                      <a:lnTo>
                        <a:pt x="5696" y="7565"/>
                      </a:lnTo>
                      <a:lnTo>
                        <a:pt x="5726" y="7569"/>
                      </a:lnTo>
                      <a:lnTo>
                        <a:pt x="5758" y="7571"/>
                      </a:lnTo>
                      <a:lnTo>
                        <a:pt x="5789" y="7572"/>
                      </a:lnTo>
                      <a:lnTo>
                        <a:pt x="5819" y="7571"/>
                      </a:lnTo>
                      <a:lnTo>
                        <a:pt x="5850" y="7569"/>
                      </a:lnTo>
                      <a:lnTo>
                        <a:pt x="5882" y="7565"/>
                      </a:lnTo>
                      <a:lnTo>
                        <a:pt x="5912" y="7559"/>
                      </a:lnTo>
                      <a:lnTo>
                        <a:pt x="5942" y="7552"/>
                      </a:lnTo>
                      <a:lnTo>
                        <a:pt x="5972" y="7544"/>
                      </a:lnTo>
                      <a:lnTo>
                        <a:pt x="6003" y="7535"/>
                      </a:lnTo>
                      <a:lnTo>
                        <a:pt x="6032" y="7524"/>
                      </a:lnTo>
                      <a:lnTo>
                        <a:pt x="6060" y="7512"/>
                      </a:lnTo>
                      <a:lnTo>
                        <a:pt x="6089" y="7498"/>
                      </a:lnTo>
                      <a:lnTo>
                        <a:pt x="6117" y="7482"/>
                      </a:lnTo>
                      <a:lnTo>
                        <a:pt x="6144" y="7465"/>
                      </a:lnTo>
                      <a:lnTo>
                        <a:pt x="6170" y="7447"/>
                      </a:lnTo>
                      <a:lnTo>
                        <a:pt x="6196" y="7426"/>
                      </a:lnTo>
                      <a:lnTo>
                        <a:pt x="6220" y="7405"/>
                      </a:lnTo>
                      <a:lnTo>
                        <a:pt x="6245" y="7383"/>
                      </a:lnTo>
                      <a:lnTo>
                        <a:pt x="13421" y="190"/>
                      </a:lnTo>
                      <a:lnTo>
                        <a:pt x="13445" y="166"/>
                      </a:lnTo>
                      <a:lnTo>
                        <a:pt x="13470" y="145"/>
                      </a:lnTo>
                      <a:lnTo>
                        <a:pt x="13495" y="125"/>
                      </a:lnTo>
                      <a:lnTo>
                        <a:pt x="13521" y="107"/>
                      </a:lnTo>
                      <a:lnTo>
                        <a:pt x="13549" y="90"/>
                      </a:lnTo>
                      <a:lnTo>
                        <a:pt x="13577" y="75"/>
                      </a:lnTo>
                      <a:lnTo>
                        <a:pt x="13605" y="60"/>
                      </a:lnTo>
                      <a:lnTo>
                        <a:pt x="13634" y="47"/>
                      </a:lnTo>
                      <a:lnTo>
                        <a:pt x="13663" y="36"/>
                      </a:lnTo>
                      <a:lnTo>
                        <a:pt x="13693" y="27"/>
                      </a:lnTo>
                      <a:lnTo>
                        <a:pt x="13723" y="19"/>
                      </a:lnTo>
                      <a:lnTo>
                        <a:pt x="13753" y="12"/>
                      </a:lnTo>
                      <a:lnTo>
                        <a:pt x="13784" y="7"/>
                      </a:lnTo>
                      <a:lnTo>
                        <a:pt x="13815" y="3"/>
                      </a:lnTo>
                      <a:lnTo>
                        <a:pt x="13846" y="1"/>
                      </a:lnTo>
                      <a:lnTo>
                        <a:pt x="13877" y="0"/>
                      </a:lnTo>
                      <a:lnTo>
                        <a:pt x="13908" y="1"/>
                      </a:lnTo>
                      <a:lnTo>
                        <a:pt x="13939" y="3"/>
                      </a:lnTo>
                      <a:lnTo>
                        <a:pt x="13970" y="6"/>
                      </a:lnTo>
                      <a:lnTo>
                        <a:pt x="14000" y="11"/>
                      </a:lnTo>
                      <a:lnTo>
                        <a:pt x="14031" y="18"/>
                      </a:lnTo>
                      <a:lnTo>
                        <a:pt x="14062" y="26"/>
                      </a:lnTo>
                      <a:lnTo>
                        <a:pt x="14091" y="35"/>
                      </a:lnTo>
                      <a:lnTo>
                        <a:pt x="14120" y="46"/>
                      </a:lnTo>
                      <a:lnTo>
                        <a:pt x="14149" y="58"/>
                      </a:lnTo>
                      <a:lnTo>
                        <a:pt x="14178" y="73"/>
                      </a:lnTo>
                      <a:lnTo>
                        <a:pt x="14206" y="88"/>
                      </a:lnTo>
                      <a:lnTo>
                        <a:pt x="14233" y="105"/>
                      </a:lnTo>
                      <a:lnTo>
                        <a:pt x="14259" y="123"/>
                      </a:lnTo>
                      <a:lnTo>
                        <a:pt x="14285" y="143"/>
                      </a:lnTo>
                      <a:lnTo>
                        <a:pt x="14310" y="164"/>
                      </a:lnTo>
                      <a:lnTo>
                        <a:pt x="14334" y="186"/>
                      </a:lnTo>
                      <a:lnTo>
                        <a:pt x="15938" y="1780"/>
                      </a:lnTo>
                      <a:lnTo>
                        <a:pt x="15962" y="1804"/>
                      </a:lnTo>
                      <a:lnTo>
                        <a:pt x="15983" y="1829"/>
                      </a:lnTo>
                      <a:lnTo>
                        <a:pt x="16003" y="1855"/>
                      </a:lnTo>
                      <a:lnTo>
                        <a:pt x="16021" y="1881"/>
                      </a:lnTo>
                      <a:lnTo>
                        <a:pt x="16038" y="1908"/>
                      </a:lnTo>
                      <a:lnTo>
                        <a:pt x="16053" y="1935"/>
                      </a:lnTo>
                      <a:lnTo>
                        <a:pt x="16068" y="1964"/>
                      </a:lnTo>
                      <a:lnTo>
                        <a:pt x="16081" y="1993"/>
                      </a:lnTo>
                      <a:lnTo>
                        <a:pt x="16092" y="2022"/>
                      </a:lnTo>
                      <a:lnTo>
                        <a:pt x="16101" y="2051"/>
                      </a:lnTo>
                      <a:lnTo>
                        <a:pt x="16109" y="2082"/>
                      </a:lnTo>
                      <a:lnTo>
                        <a:pt x="16116" y="2112"/>
                      </a:lnTo>
                      <a:lnTo>
                        <a:pt x="16121" y="2143"/>
                      </a:lnTo>
                      <a:lnTo>
                        <a:pt x="16125" y="2173"/>
                      </a:lnTo>
                      <a:lnTo>
                        <a:pt x="16127" y="2205"/>
                      </a:lnTo>
                      <a:lnTo>
                        <a:pt x="16128" y="2236"/>
                      </a:lnTo>
                      <a:lnTo>
                        <a:pt x="16127" y="2266"/>
                      </a:lnTo>
                      <a:lnTo>
                        <a:pt x="16125" y="2297"/>
                      </a:lnTo>
                      <a:lnTo>
                        <a:pt x="16122" y="2328"/>
                      </a:lnTo>
                      <a:lnTo>
                        <a:pt x="16117" y="2359"/>
                      </a:lnTo>
                      <a:lnTo>
                        <a:pt x="16110" y="2389"/>
                      </a:lnTo>
                      <a:lnTo>
                        <a:pt x="16102" y="2419"/>
                      </a:lnTo>
                      <a:lnTo>
                        <a:pt x="16093" y="2449"/>
                      </a:lnTo>
                      <a:lnTo>
                        <a:pt x="16082" y="2478"/>
                      </a:lnTo>
                      <a:lnTo>
                        <a:pt x="16069" y="2507"/>
                      </a:lnTo>
                      <a:lnTo>
                        <a:pt x="16055" y="2535"/>
                      </a:lnTo>
                      <a:lnTo>
                        <a:pt x="16039" y="2564"/>
                      </a:lnTo>
                      <a:lnTo>
                        <a:pt x="16023" y="2591"/>
                      </a:lnTo>
                      <a:lnTo>
                        <a:pt x="16004" y="2617"/>
                      </a:lnTo>
                      <a:lnTo>
                        <a:pt x="15985" y="2642"/>
                      </a:lnTo>
                      <a:lnTo>
                        <a:pt x="15964" y="2667"/>
                      </a:lnTo>
                      <a:lnTo>
                        <a:pt x="15941" y="2692"/>
                      </a:lnTo>
                      <a:lnTo>
                        <a:pt x="7238" y="11415"/>
                      </a:lnTo>
                      <a:lnTo>
                        <a:pt x="7214" y="11439"/>
                      </a:lnTo>
                      <a:lnTo>
                        <a:pt x="7188" y="11462"/>
                      </a:lnTo>
                      <a:lnTo>
                        <a:pt x="7162" y="11485"/>
                      </a:lnTo>
                      <a:lnTo>
                        <a:pt x="7134" y="11507"/>
                      </a:lnTo>
                      <a:lnTo>
                        <a:pt x="7104" y="11529"/>
                      </a:lnTo>
                      <a:lnTo>
                        <a:pt x="7074" y="11550"/>
                      </a:lnTo>
                      <a:lnTo>
                        <a:pt x="7043" y="11572"/>
                      </a:lnTo>
                      <a:lnTo>
                        <a:pt x="7011" y="11593"/>
                      </a:lnTo>
                      <a:lnTo>
                        <a:pt x="6977" y="11613"/>
                      </a:lnTo>
                      <a:lnTo>
                        <a:pt x="6943" y="11632"/>
                      </a:lnTo>
                      <a:lnTo>
                        <a:pt x="6909" y="11651"/>
                      </a:lnTo>
                      <a:lnTo>
                        <a:pt x="6874" y="11670"/>
                      </a:lnTo>
                      <a:lnTo>
                        <a:pt x="6837" y="11688"/>
                      </a:lnTo>
                      <a:lnTo>
                        <a:pt x="6801" y="11706"/>
                      </a:lnTo>
                      <a:lnTo>
                        <a:pt x="6765" y="11722"/>
                      </a:lnTo>
                      <a:lnTo>
                        <a:pt x="6727" y="11738"/>
                      </a:lnTo>
                      <a:lnTo>
                        <a:pt x="6689" y="11753"/>
                      </a:lnTo>
                      <a:lnTo>
                        <a:pt x="6652" y="11767"/>
                      </a:lnTo>
                      <a:lnTo>
                        <a:pt x="6613" y="11781"/>
                      </a:lnTo>
                      <a:lnTo>
                        <a:pt x="6576" y="11793"/>
                      </a:lnTo>
                      <a:lnTo>
                        <a:pt x="6538" y="11805"/>
                      </a:lnTo>
                      <a:lnTo>
                        <a:pt x="6500" y="11817"/>
                      </a:lnTo>
                      <a:lnTo>
                        <a:pt x="6461" y="11827"/>
                      </a:lnTo>
                      <a:lnTo>
                        <a:pt x="6424" y="11836"/>
                      </a:lnTo>
                      <a:lnTo>
                        <a:pt x="6387" y="11844"/>
                      </a:lnTo>
                      <a:lnTo>
                        <a:pt x="6349" y="11852"/>
                      </a:lnTo>
                      <a:lnTo>
                        <a:pt x="6313" y="11858"/>
                      </a:lnTo>
                      <a:lnTo>
                        <a:pt x="6277" y="11863"/>
                      </a:lnTo>
                      <a:lnTo>
                        <a:pt x="6241" y="11867"/>
                      </a:lnTo>
                      <a:lnTo>
                        <a:pt x="6205" y="11870"/>
                      </a:lnTo>
                      <a:lnTo>
                        <a:pt x="6171" y="11871"/>
                      </a:lnTo>
                      <a:lnTo>
                        <a:pt x="6138" y="11872"/>
                      </a:lnTo>
                      <a:lnTo>
                        <a:pt x="5386" y="11872"/>
                      </a:lnTo>
                      <a:lnTo>
                        <a:pt x="5352" y="11871"/>
                      </a:lnTo>
                      <a:lnTo>
                        <a:pt x="5318" y="11870"/>
                      </a:lnTo>
                      <a:lnTo>
                        <a:pt x="5283" y="11867"/>
                      </a:lnTo>
                      <a:lnTo>
                        <a:pt x="5247" y="11863"/>
                      </a:lnTo>
                      <a:lnTo>
                        <a:pt x="5210" y="11858"/>
                      </a:lnTo>
                      <a:lnTo>
                        <a:pt x="5174" y="11851"/>
                      </a:lnTo>
                      <a:lnTo>
                        <a:pt x="5137" y="11844"/>
                      </a:lnTo>
                      <a:lnTo>
                        <a:pt x="5099" y="11836"/>
                      </a:lnTo>
                      <a:lnTo>
                        <a:pt x="5062" y="11827"/>
                      </a:lnTo>
                      <a:lnTo>
                        <a:pt x="5024" y="11817"/>
                      </a:lnTo>
                      <a:lnTo>
                        <a:pt x="4986" y="11805"/>
                      </a:lnTo>
                      <a:lnTo>
                        <a:pt x="4948" y="11793"/>
                      </a:lnTo>
                      <a:lnTo>
                        <a:pt x="4910" y="11780"/>
                      </a:lnTo>
                      <a:lnTo>
                        <a:pt x="4872" y="11767"/>
                      </a:lnTo>
                      <a:lnTo>
                        <a:pt x="4834" y="11753"/>
                      </a:lnTo>
                      <a:lnTo>
                        <a:pt x="4796" y="11738"/>
                      </a:lnTo>
                      <a:lnTo>
                        <a:pt x="4760" y="11722"/>
                      </a:lnTo>
                      <a:lnTo>
                        <a:pt x="4722" y="11705"/>
                      </a:lnTo>
                      <a:lnTo>
                        <a:pt x="4686" y="11688"/>
                      </a:lnTo>
                      <a:lnTo>
                        <a:pt x="4650" y="11669"/>
                      </a:lnTo>
                      <a:lnTo>
                        <a:pt x="4615" y="11651"/>
                      </a:lnTo>
                      <a:lnTo>
                        <a:pt x="4580" y="11632"/>
                      </a:lnTo>
                      <a:lnTo>
                        <a:pt x="4546" y="11612"/>
                      </a:lnTo>
                      <a:lnTo>
                        <a:pt x="4513" y="11592"/>
                      </a:lnTo>
                      <a:lnTo>
                        <a:pt x="4481" y="11572"/>
                      </a:lnTo>
                      <a:lnTo>
                        <a:pt x="4449" y="11550"/>
                      </a:lnTo>
                      <a:lnTo>
                        <a:pt x="4419" y="11528"/>
                      </a:lnTo>
                      <a:lnTo>
                        <a:pt x="4390" y="11506"/>
                      </a:lnTo>
                      <a:lnTo>
                        <a:pt x="4363" y="11484"/>
                      </a:lnTo>
                      <a:lnTo>
                        <a:pt x="4335" y="11462"/>
                      </a:lnTo>
                      <a:lnTo>
                        <a:pt x="4310" y="11439"/>
                      </a:lnTo>
                      <a:lnTo>
                        <a:pt x="4286" y="11414"/>
                      </a:lnTo>
                      <a:lnTo>
                        <a:pt x="187" y="72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noFill/>
                </a:ln>
              </p:spPr>
              <p:txBody>
                <a:bodyPr vert="horz" wrap="square" lIns="57150" tIns="28575" rIns="57150" bIns="28575" numCol="1" anchor="t" anchorCtr="0" compatLnSpc="1"/>
                <a:lstStyle/>
                <a:p>
                  <a:endParaRPr lang="id-ID" sz="1750">
                    <a:solidFill>
                      <a:srgbClr val="5357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39" name="Group 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>
            <p:custDataLst>
              <p:tags r:id="rId26"/>
            </p:custDataLst>
          </p:nvPr>
        </p:nvGrpSpPr>
        <p:grpSpPr>
          <a:xfrm>
            <a:off x="788600" y="4519901"/>
            <a:ext cx="2790006" cy="2113229"/>
            <a:chOff x="5121703" y="4022298"/>
            <a:chExt cx="4464010" cy="3381166"/>
          </a:xfrm>
        </p:grpSpPr>
        <p:sp>
          <p:nvSpPr>
            <p:cNvPr id="40" name="Rectangle: Rounded Corners 52"/>
            <p:cNvSpPr/>
            <p:nvPr>
              <p:custDataLst>
                <p:tags r:id="rId27"/>
              </p:custDataLst>
            </p:nvPr>
          </p:nvSpPr>
          <p:spPr>
            <a:xfrm>
              <a:off x="5121703" y="4022298"/>
              <a:ext cx="4464010" cy="3298512"/>
            </a:xfrm>
            <a:prstGeom prst="roundRect">
              <a:avLst>
                <a:gd name="adj" fmla="val 606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41" name="Group 63"/>
            <p:cNvGrpSpPr/>
            <p:nvPr/>
          </p:nvGrpSpPr>
          <p:grpSpPr>
            <a:xfrm>
              <a:off x="5276929" y="4488560"/>
              <a:ext cx="4056888" cy="2914904"/>
              <a:chOff x="4942181" y="8224095"/>
              <a:chExt cx="4056888" cy="2914904"/>
            </a:xfrm>
          </p:grpSpPr>
          <p:grpSp>
            <p:nvGrpSpPr>
              <p:cNvPr id="42" name="Group 64"/>
              <p:cNvGrpSpPr/>
              <p:nvPr/>
            </p:nvGrpSpPr>
            <p:grpSpPr>
              <a:xfrm>
                <a:off x="4942181" y="8224095"/>
                <a:ext cx="4056888" cy="2914904"/>
                <a:chOff x="4942181" y="8224095"/>
                <a:chExt cx="4056888" cy="2914904"/>
              </a:xfrm>
            </p:grpSpPr>
            <p:grpSp>
              <p:nvGrpSpPr>
                <p:cNvPr id="43" name="Group 73"/>
                <p:cNvGrpSpPr/>
                <p:nvPr/>
              </p:nvGrpSpPr>
              <p:grpSpPr>
                <a:xfrm>
                  <a:off x="5211421" y="8224095"/>
                  <a:ext cx="3615079" cy="532384"/>
                  <a:chOff x="1093904" y="3847347"/>
                  <a:chExt cx="7187584" cy="613393"/>
                </a:xfrm>
              </p:grpSpPr>
              <p:sp>
                <p:nvSpPr>
                  <p:cNvPr id="44" name="Rectangle: Top Corners Rounded 74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1093904" y="3847347"/>
                    <a:ext cx="7187584" cy="61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99000">
                        <a:schemeClr val="accent4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125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5" name="TextBox 76"/>
                  <p:cNvSpPr txBox="1"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1493871" y="4054543"/>
                    <a:ext cx="5203610" cy="4061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lt1"/>
                        </a:solidFill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决策与冲突解决</a:t>
                    </a:r>
                    <a:endPara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46" name="Rectangle 70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4942181" y="8756479"/>
                  <a:ext cx="4056888" cy="23825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id-ID" sz="14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 Light" panose="020B0306030504020204" pitchFamily="34" charset="0"/>
                      <a:sym typeface="微软雅黑" panose="020B0503020204020204" pitchFamily="34" charset="-122"/>
                    </a:rPr>
                    <a:t>我们小组在遇到决策与冲突时会保持求同存异的态度，制作多个方案进行比对，以事实为依据作出最终的解决方案，解决过程保持沟通流畅。</a:t>
                  </a:r>
                  <a:endParaRPr lang="zh-CN" altLang="id-ID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7" name="Group 65"/>
              <p:cNvGrpSpPr/>
              <p:nvPr/>
            </p:nvGrpSpPr>
            <p:grpSpPr>
              <a:xfrm>
                <a:off x="8210801" y="8380422"/>
                <a:ext cx="485834" cy="485832"/>
                <a:chOff x="10942822" y="3292368"/>
                <a:chExt cx="485834" cy="485832"/>
              </a:xfrm>
            </p:grpSpPr>
            <p:sp>
              <p:nvSpPr>
                <p:cNvPr id="48" name="Oval 66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10942822" y="3292368"/>
                  <a:ext cx="485834" cy="485832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9" name="Oval 67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0995865" y="3345411"/>
                  <a:ext cx="379747" cy="37974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50" name="Freeform 229"/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11114576" y="3486391"/>
                  <a:ext cx="142328" cy="97786"/>
                </a:xfrm>
                <a:custGeom>
                  <a:avLst/>
                  <a:gdLst>
                    <a:gd name="T0" fmla="*/ 124 w 16128"/>
                    <a:gd name="T1" fmla="*/ 7223 h 11872"/>
                    <a:gd name="T2" fmla="*/ 59 w 16128"/>
                    <a:gd name="T3" fmla="*/ 7113 h 11872"/>
                    <a:gd name="T4" fmla="*/ 18 w 16128"/>
                    <a:gd name="T5" fmla="*/ 6994 h 11872"/>
                    <a:gd name="T6" fmla="*/ 1 w 16128"/>
                    <a:gd name="T7" fmla="*/ 6871 h 11872"/>
                    <a:gd name="T8" fmla="*/ 7 w 16128"/>
                    <a:gd name="T9" fmla="*/ 6747 h 11872"/>
                    <a:gd name="T10" fmla="*/ 36 w 16128"/>
                    <a:gd name="T11" fmla="*/ 6626 h 11872"/>
                    <a:gd name="T12" fmla="*/ 90 w 16128"/>
                    <a:gd name="T13" fmla="*/ 6512 h 11872"/>
                    <a:gd name="T14" fmla="*/ 165 w 16128"/>
                    <a:gd name="T15" fmla="*/ 6408 h 11872"/>
                    <a:gd name="T16" fmla="*/ 1850 w 16128"/>
                    <a:gd name="T17" fmla="*/ 4727 h 11872"/>
                    <a:gd name="T18" fmla="*/ 1957 w 16128"/>
                    <a:gd name="T19" fmla="*/ 4656 h 11872"/>
                    <a:gd name="T20" fmla="*/ 2073 w 16128"/>
                    <a:gd name="T21" fmla="*/ 4609 h 11872"/>
                    <a:gd name="T22" fmla="*/ 2195 w 16128"/>
                    <a:gd name="T23" fmla="*/ 4586 h 11872"/>
                    <a:gd name="T24" fmla="*/ 2319 w 16128"/>
                    <a:gd name="T25" fmla="*/ 4586 h 11872"/>
                    <a:gd name="T26" fmla="*/ 2441 w 16128"/>
                    <a:gd name="T27" fmla="*/ 4609 h 11872"/>
                    <a:gd name="T28" fmla="*/ 2558 w 16128"/>
                    <a:gd name="T29" fmla="*/ 4656 h 11872"/>
                    <a:gd name="T30" fmla="*/ 2665 w 16128"/>
                    <a:gd name="T31" fmla="*/ 4727 h 11872"/>
                    <a:gd name="T32" fmla="*/ 5357 w 16128"/>
                    <a:gd name="T33" fmla="*/ 7406 h 11872"/>
                    <a:gd name="T34" fmla="*/ 5460 w 16128"/>
                    <a:gd name="T35" fmla="*/ 7483 h 11872"/>
                    <a:gd name="T36" fmla="*/ 5575 w 16128"/>
                    <a:gd name="T37" fmla="*/ 7535 h 11872"/>
                    <a:gd name="T38" fmla="*/ 5696 w 16128"/>
                    <a:gd name="T39" fmla="*/ 7565 h 11872"/>
                    <a:gd name="T40" fmla="*/ 5819 w 16128"/>
                    <a:gd name="T41" fmla="*/ 7571 h 11872"/>
                    <a:gd name="T42" fmla="*/ 5942 w 16128"/>
                    <a:gd name="T43" fmla="*/ 7552 h 11872"/>
                    <a:gd name="T44" fmla="*/ 6060 w 16128"/>
                    <a:gd name="T45" fmla="*/ 7512 h 11872"/>
                    <a:gd name="T46" fmla="*/ 6170 w 16128"/>
                    <a:gd name="T47" fmla="*/ 7447 h 11872"/>
                    <a:gd name="T48" fmla="*/ 13421 w 16128"/>
                    <a:gd name="T49" fmla="*/ 190 h 11872"/>
                    <a:gd name="T50" fmla="*/ 13521 w 16128"/>
                    <a:gd name="T51" fmla="*/ 107 h 11872"/>
                    <a:gd name="T52" fmla="*/ 13634 w 16128"/>
                    <a:gd name="T53" fmla="*/ 47 h 11872"/>
                    <a:gd name="T54" fmla="*/ 13753 w 16128"/>
                    <a:gd name="T55" fmla="*/ 12 h 11872"/>
                    <a:gd name="T56" fmla="*/ 13877 w 16128"/>
                    <a:gd name="T57" fmla="*/ 0 h 11872"/>
                    <a:gd name="T58" fmla="*/ 14000 w 16128"/>
                    <a:gd name="T59" fmla="*/ 11 h 11872"/>
                    <a:gd name="T60" fmla="*/ 14120 w 16128"/>
                    <a:gd name="T61" fmla="*/ 46 h 11872"/>
                    <a:gd name="T62" fmla="*/ 14233 w 16128"/>
                    <a:gd name="T63" fmla="*/ 105 h 11872"/>
                    <a:gd name="T64" fmla="*/ 14334 w 16128"/>
                    <a:gd name="T65" fmla="*/ 186 h 11872"/>
                    <a:gd name="T66" fmla="*/ 16003 w 16128"/>
                    <a:gd name="T67" fmla="*/ 1855 h 11872"/>
                    <a:gd name="T68" fmla="*/ 16068 w 16128"/>
                    <a:gd name="T69" fmla="*/ 1964 h 11872"/>
                    <a:gd name="T70" fmla="*/ 16109 w 16128"/>
                    <a:gd name="T71" fmla="*/ 2082 h 11872"/>
                    <a:gd name="T72" fmla="*/ 16127 w 16128"/>
                    <a:gd name="T73" fmla="*/ 2205 h 11872"/>
                    <a:gd name="T74" fmla="*/ 16122 w 16128"/>
                    <a:gd name="T75" fmla="*/ 2328 h 11872"/>
                    <a:gd name="T76" fmla="*/ 16093 w 16128"/>
                    <a:gd name="T77" fmla="*/ 2449 h 11872"/>
                    <a:gd name="T78" fmla="*/ 16039 w 16128"/>
                    <a:gd name="T79" fmla="*/ 2564 h 11872"/>
                    <a:gd name="T80" fmla="*/ 15964 w 16128"/>
                    <a:gd name="T81" fmla="*/ 2667 h 11872"/>
                    <a:gd name="T82" fmla="*/ 7188 w 16128"/>
                    <a:gd name="T83" fmla="*/ 11462 h 11872"/>
                    <a:gd name="T84" fmla="*/ 7074 w 16128"/>
                    <a:gd name="T85" fmla="*/ 11550 h 11872"/>
                    <a:gd name="T86" fmla="*/ 6943 w 16128"/>
                    <a:gd name="T87" fmla="*/ 11632 h 11872"/>
                    <a:gd name="T88" fmla="*/ 6801 w 16128"/>
                    <a:gd name="T89" fmla="*/ 11706 h 11872"/>
                    <a:gd name="T90" fmla="*/ 6652 w 16128"/>
                    <a:gd name="T91" fmla="*/ 11767 h 11872"/>
                    <a:gd name="T92" fmla="*/ 6500 w 16128"/>
                    <a:gd name="T93" fmla="*/ 11817 h 11872"/>
                    <a:gd name="T94" fmla="*/ 6349 w 16128"/>
                    <a:gd name="T95" fmla="*/ 11852 h 11872"/>
                    <a:gd name="T96" fmla="*/ 6205 w 16128"/>
                    <a:gd name="T97" fmla="*/ 11870 h 11872"/>
                    <a:gd name="T98" fmla="*/ 5352 w 16128"/>
                    <a:gd name="T99" fmla="*/ 11871 h 11872"/>
                    <a:gd name="T100" fmla="*/ 5210 w 16128"/>
                    <a:gd name="T101" fmla="*/ 11858 h 11872"/>
                    <a:gd name="T102" fmla="*/ 5062 w 16128"/>
                    <a:gd name="T103" fmla="*/ 11827 h 11872"/>
                    <a:gd name="T104" fmla="*/ 4910 w 16128"/>
                    <a:gd name="T105" fmla="*/ 11780 h 11872"/>
                    <a:gd name="T106" fmla="*/ 4760 w 16128"/>
                    <a:gd name="T107" fmla="*/ 11722 h 11872"/>
                    <a:gd name="T108" fmla="*/ 4615 w 16128"/>
                    <a:gd name="T109" fmla="*/ 11651 h 11872"/>
                    <a:gd name="T110" fmla="*/ 4481 w 16128"/>
                    <a:gd name="T111" fmla="*/ 11572 h 11872"/>
                    <a:gd name="T112" fmla="*/ 4363 w 16128"/>
                    <a:gd name="T113" fmla="*/ 11484 h 11872"/>
                    <a:gd name="T114" fmla="*/ 187 w 16128"/>
                    <a:gd name="T115" fmla="*/ 7297 h 11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128" h="11872">
                      <a:moveTo>
                        <a:pt x="187" y="7297"/>
                      </a:moveTo>
                      <a:lnTo>
                        <a:pt x="164" y="7273"/>
                      </a:lnTo>
                      <a:lnTo>
                        <a:pt x="143" y="7248"/>
                      </a:lnTo>
                      <a:lnTo>
                        <a:pt x="124" y="7223"/>
                      </a:lnTo>
                      <a:lnTo>
                        <a:pt x="106" y="7196"/>
                      </a:lnTo>
                      <a:lnTo>
                        <a:pt x="89" y="7168"/>
                      </a:lnTo>
                      <a:lnTo>
                        <a:pt x="74" y="7141"/>
                      </a:lnTo>
                      <a:lnTo>
                        <a:pt x="59" y="7113"/>
                      </a:lnTo>
                      <a:lnTo>
                        <a:pt x="46" y="7084"/>
                      </a:lnTo>
                      <a:lnTo>
                        <a:pt x="35" y="7054"/>
                      </a:lnTo>
                      <a:lnTo>
                        <a:pt x="26" y="7024"/>
                      </a:lnTo>
                      <a:lnTo>
                        <a:pt x="18" y="6994"/>
                      </a:lnTo>
                      <a:lnTo>
                        <a:pt x="12" y="6964"/>
                      </a:lnTo>
                      <a:lnTo>
                        <a:pt x="6" y="6933"/>
                      </a:lnTo>
                      <a:lnTo>
                        <a:pt x="3" y="6902"/>
                      </a:lnTo>
                      <a:lnTo>
                        <a:pt x="1" y="6871"/>
                      </a:lnTo>
                      <a:lnTo>
                        <a:pt x="0" y="6841"/>
                      </a:lnTo>
                      <a:lnTo>
                        <a:pt x="1" y="6809"/>
                      </a:lnTo>
                      <a:lnTo>
                        <a:pt x="3" y="6778"/>
                      </a:lnTo>
                      <a:lnTo>
                        <a:pt x="7" y="6747"/>
                      </a:lnTo>
                      <a:lnTo>
                        <a:pt x="12" y="6717"/>
                      </a:lnTo>
                      <a:lnTo>
                        <a:pt x="18" y="6687"/>
                      </a:lnTo>
                      <a:lnTo>
                        <a:pt x="26" y="6656"/>
                      </a:lnTo>
                      <a:lnTo>
                        <a:pt x="36" y="6626"/>
                      </a:lnTo>
                      <a:lnTo>
                        <a:pt x="47" y="6597"/>
                      </a:lnTo>
                      <a:lnTo>
                        <a:pt x="59" y="6569"/>
                      </a:lnTo>
                      <a:lnTo>
                        <a:pt x="74" y="6539"/>
                      </a:lnTo>
                      <a:lnTo>
                        <a:pt x="90" y="6512"/>
                      </a:lnTo>
                      <a:lnTo>
                        <a:pt x="106" y="6485"/>
                      </a:lnTo>
                      <a:lnTo>
                        <a:pt x="125" y="6459"/>
                      </a:lnTo>
                      <a:lnTo>
                        <a:pt x="144" y="6432"/>
                      </a:lnTo>
                      <a:lnTo>
                        <a:pt x="165" y="6408"/>
                      </a:lnTo>
                      <a:lnTo>
                        <a:pt x="188" y="6384"/>
                      </a:lnTo>
                      <a:lnTo>
                        <a:pt x="1801" y="4771"/>
                      </a:lnTo>
                      <a:lnTo>
                        <a:pt x="1824" y="4748"/>
                      </a:lnTo>
                      <a:lnTo>
                        <a:pt x="1850" y="4727"/>
                      </a:lnTo>
                      <a:lnTo>
                        <a:pt x="1876" y="4707"/>
                      </a:lnTo>
                      <a:lnTo>
                        <a:pt x="1902" y="4689"/>
                      </a:lnTo>
                      <a:lnTo>
                        <a:pt x="1929" y="4671"/>
                      </a:lnTo>
                      <a:lnTo>
                        <a:pt x="1957" y="4656"/>
                      </a:lnTo>
                      <a:lnTo>
                        <a:pt x="1985" y="4642"/>
                      </a:lnTo>
                      <a:lnTo>
                        <a:pt x="2014" y="4630"/>
                      </a:lnTo>
                      <a:lnTo>
                        <a:pt x="2043" y="4619"/>
                      </a:lnTo>
                      <a:lnTo>
                        <a:pt x="2073" y="4609"/>
                      </a:lnTo>
                      <a:lnTo>
                        <a:pt x="2104" y="4601"/>
                      </a:lnTo>
                      <a:lnTo>
                        <a:pt x="2134" y="4595"/>
                      </a:lnTo>
                      <a:lnTo>
                        <a:pt x="2164" y="4590"/>
                      </a:lnTo>
                      <a:lnTo>
                        <a:pt x="2195" y="4586"/>
                      </a:lnTo>
                      <a:lnTo>
                        <a:pt x="2227" y="4584"/>
                      </a:lnTo>
                      <a:lnTo>
                        <a:pt x="2257" y="4583"/>
                      </a:lnTo>
                      <a:lnTo>
                        <a:pt x="2288" y="4584"/>
                      </a:lnTo>
                      <a:lnTo>
                        <a:pt x="2319" y="4586"/>
                      </a:lnTo>
                      <a:lnTo>
                        <a:pt x="2350" y="4590"/>
                      </a:lnTo>
                      <a:lnTo>
                        <a:pt x="2381" y="4595"/>
                      </a:lnTo>
                      <a:lnTo>
                        <a:pt x="2411" y="4601"/>
                      </a:lnTo>
                      <a:lnTo>
                        <a:pt x="2441" y="4609"/>
                      </a:lnTo>
                      <a:lnTo>
                        <a:pt x="2472" y="4619"/>
                      </a:lnTo>
                      <a:lnTo>
                        <a:pt x="2501" y="4630"/>
                      </a:lnTo>
                      <a:lnTo>
                        <a:pt x="2529" y="4642"/>
                      </a:lnTo>
                      <a:lnTo>
                        <a:pt x="2558" y="4656"/>
                      </a:lnTo>
                      <a:lnTo>
                        <a:pt x="2586" y="4671"/>
                      </a:lnTo>
                      <a:lnTo>
                        <a:pt x="2613" y="4689"/>
                      </a:lnTo>
                      <a:lnTo>
                        <a:pt x="2639" y="4707"/>
                      </a:lnTo>
                      <a:lnTo>
                        <a:pt x="2665" y="4727"/>
                      </a:lnTo>
                      <a:lnTo>
                        <a:pt x="2689" y="4748"/>
                      </a:lnTo>
                      <a:lnTo>
                        <a:pt x="2714" y="4770"/>
                      </a:lnTo>
                      <a:lnTo>
                        <a:pt x="5332" y="7384"/>
                      </a:lnTo>
                      <a:lnTo>
                        <a:pt x="5357" y="7406"/>
                      </a:lnTo>
                      <a:lnTo>
                        <a:pt x="5382" y="7427"/>
                      </a:lnTo>
                      <a:lnTo>
                        <a:pt x="5407" y="7448"/>
                      </a:lnTo>
                      <a:lnTo>
                        <a:pt x="5433" y="7466"/>
                      </a:lnTo>
                      <a:lnTo>
                        <a:pt x="5460" y="7483"/>
                      </a:lnTo>
                      <a:lnTo>
                        <a:pt x="5489" y="7498"/>
                      </a:lnTo>
                      <a:lnTo>
                        <a:pt x="5517" y="7512"/>
                      </a:lnTo>
                      <a:lnTo>
                        <a:pt x="5546" y="7524"/>
                      </a:lnTo>
                      <a:lnTo>
                        <a:pt x="5575" y="7535"/>
                      </a:lnTo>
                      <a:lnTo>
                        <a:pt x="5604" y="7545"/>
                      </a:lnTo>
                      <a:lnTo>
                        <a:pt x="5635" y="7553"/>
                      </a:lnTo>
                      <a:lnTo>
                        <a:pt x="5665" y="7559"/>
                      </a:lnTo>
                      <a:lnTo>
                        <a:pt x="5696" y="7565"/>
                      </a:lnTo>
                      <a:lnTo>
                        <a:pt x="5726" y="7569"/>
                      </a:lnTo>
                      <a:lnTo>
                        <a:pt x="5758" y="7571"/>
                      </a:lnTo>
                      <a:lnTo>
                        <a:pt x="5789" y="7572"/>
                      </a:lnTo>
                      <a:lnTo>
                        <a:pt x="5819" y="7571"/>
                      </a:lnTo>
                      <a:lnTo>
                        <a:pt x="5850" y="7569"/>
                      </a:lnTo>
                      <a:lnTo>
                        <a:pt x="5882" y="7565"/>
                      </a:lnTo>
                      <a:lnTo>
                        <a:pt x="5912" y="7559"/>
                      </a:lnTo>
                      <a:lnTo>
                        <a:pt x="5942" y="7552"/>
                      </a:lnTo>
                      <a:lnTo>
                        <a:pt x="5972" y="7544"/>
                      </a:lnTo>
                      <a:lnTo>
                        <a:pt x="6003" y="7535"/>
                      </a:lnTo>
                      <a:lnTo>
                        <a:pt x="6032" y="7524"/>
                      </a:lnTo>
                      <a:lnTo>
                        <a:pt x="6060" y="7512"/>
                      </a:lnTo>
                      <a:lnTo>
                        <a:pt x="6089" y="7498"/>
                      </a:lnTo>
                      <a:lnTo>
                        <a:pt x="6117" y="7482"/>
                      </a:lnTo>
                      <a:lnTo>
                        <a:pt x="6144" y="7465"/>
                      </a:lnTo>
                      <a:lnTo>
                        <a:pt x="6170" y="7447"/>
                      </a:lnTo>
                      <a:lnTo>
                        <a:pt x="6196" y="7426"/>
                      </a:lnTo>
                      <a:lnTo>
                        <a:pt x="6220" y="7405"/>
                      </a:lnTo>
                      <a:lnTo>
                        <a:pt x="6245" y="7383"/>
                      </a:lnTo>
                      <a:lnTo>
                        <a:pt x="13421" y="190"/>
                      </a:lnTo>
                      <a:lnTo>
                        <a:pt x="13445" y="166"/>
                      </a:lnTo>
                      <a:lnTo>
                        <a:pt x="13470" y="145"/>
                      </a:lnTo>
                      <a:lnTo>
                        <a:pt x="13495" y="125"/>
                      </a:lnTo>
                      <a:lnTo>
                        <a:pt x="13521" y="107"/>
                      </a:lnTo>
                      <a:lnTo>
                        <a:pt x="13549" y="90"/>
                      </a:lnTo>
                      <a:lnTo>
                        <a:pt x="13577" y="75"/>
                      </a:lnTo>
                      <a:lnTo>
                        <a:pt x="13605" y="60"/>
                      </a:lnTo>
                      <a:lnTo>
                        <a:pt x="13634" y="47"/>
                      </a:lnTo>
                      <a:lnTo>
                        <a:pt x="13663" y="36"/>
                      </a:lnTo>
                      <a:lnTo>
                        <a:pt x="13693" y="27"/>
                      </a:lnTo>
                      <a:lnTo>
                        <a:pt x="13723" y="19"/>
                      </a:lnTo>
                      <a:lnTo>
                        <a:pt x="13753" y="12"/>
                      </a:lnTo>
                      <a:lnTo>
                        <a:pt x="13784" y="7"/>
                      </a:lnTo>
                      <a:lnTo>
                        <a:pt x="13815" y="3"/>
                      </a:lnTo>
                      <a:lnTo>
                        <a:pt x="13846" y="1"/>
                      </a:lnTo>
                      <a:lnTo>
                        <a:pt x="13877" y="0"/>
                      </a:lnTo>
                      <a:lnTo>
                        <a:pt x="13908" y="1"/>
                      </a:lnTo>
                      <a:lnTo>
                        <a:pt x="13939" y="3"/>
                      </a:lnTo>
                      <a:lnTo>
                        <a:pt x="13970" y="6"/>
                      </a:lnTo>
                      <a:lnTo>
                        <a:pt x="14000" y="11"/>
                      </a:lnTo>
                      <a:lnTo>
                        <a:pt x="14031" y="18"/>
                      </a:lnTo>
                      <a:lnTo>
                        <a:pt x="14062" y="26"/>
                      </a:lnTo>
                      <a:lnTo>
                        <a:pt x="14091" y="35"/>
                      </a:lnTo>
                      <a:lnTo>
                        <a:pt x="14120" y="46"/>
                      </a:lnTo>
                      <a:lnTo>
                        <a:pt x="14149" y="58"/>
                      </a:lnTo>
                      <a:lnTo>
                        <a:pt x="14178" y="73"/>
                      </a:lnTo>
                      <a:lnTo>
                        <a:pt x="14206" y="88"/>
                      </a:lnTo>
                      <a:lnTo>
                        <a:pt x="14233" y="105"/>
                      </a:lnTo>
                      <a:lnTo>
                        <a:pt x="14259" y="123"/>
                      </a:lnTo>
                      <a:lnTo>
                        <a:pt x="14285" y="143"/>
                      </a:lnTo>
                      <a:lnTo>
                        <a:pt x="14310" y="164"/>
                      </a:lnTo>
                      <a:lnTo>
                        <a:pt x="14334" y="186"/>
                      </a:lnTo>
                      <a:lnTo>
                        <a:pt x="15938" y="1780"/>
                      </a:lnTo>
                      <a:lnTo>
                        <a:pt x="15962" y="1804"/>
                      </a:lnTo>
                      <a:lnTo>
                        <a:pt x="15983" y="1829"/>
                      </a:lnTo>
                      <a:lnTo>
                        <a:pt x="16003" y="1855"/>
                      </a:lnTo>
                      <a:lnTo>
                        <a:pt x="16021" y="1881"/>
                      </a:lnTo>
                      <a:lnTo>
                        <a:pt x="16038" y="1908"/>
                      </a:lnTo>
                      <a:lnTo>
                        <a:pt x="16053" y="1935"/>
                      </a:lnTo>
                      <a:lnTo>
                        <a:pt x="16068" y="1964"/>
                      </a:lnTo>
                      <a:lnTo>
                        <a:pt x="16081" y="1993"/>
                      </a:lnTo>
                      <a:lnTo>
                        <a:pt x="16092" y="2022"/>
                      </a:lnTo>
                      <a:lnTo>
                        <a:pt x="16101" y="2051"/>
                      </a:lnTo>
                      <a:lnTo>
                        <a:pt x="16109" y="2082"/>
                      </a:lnTo>
                      <a:lnTo>
                        <a:pt x="16116" y="2112"/>
                      </a:lnTo>
                      <a:lnTo>
                        <a:pt x="16121" y="2143"/>
                      </a:lnTo>
                      <a:lnTo>
                        <a:pt x="16125" y="2173"/>
                      </a:lnTo>
                      <a:lnTo>
                        <a:pt x="16127" y="2205"/>
                      </a:lnTo>
                      <a:lnTo>
                        <a:pt x="16128" y="2236"/>
                      </a:lnTo>
                      <a:lnTo>
                        <a:pt x="16127" y="2266"/>
                      </a:lnTo>
                      <a:lnTo>
                        <a:pt x="16125" y="2297"/>
                      </a:lnTo>
                      <a:lnTo>
                        <a:pt x="16122" y="2328"/>
                      </a:lnTo>
                      <a:lnTo>
                        <a:pt x="16117" y="2359"/>
                      </a:lnTo>
                      <a:lnTo>
                        <a:pt x="16110" y="2389"/>
                      </a:lnTo>
                      <a:lnTo>
                        <a:pt x="16102" y="2419"/>
                      </a:lnTo>
                      <a:lnTo>
                        <a:pt x="16093" y="2449"/>
                      </a:lnTo>
                      <a:lnTo>
                        <a:pt x="16082" y="2478"/>
                      </a:lnTo>
                      <a:lnTo>
                        <a:pt x="16069" y="2507"/>
                      </a:lnTo>
                      <a:lnTo>
                        <a:pt x="16055" y="2535"/>
                      </a:lnTo>
                      <a:lnTo>
                        <a:pt x="16039" y="2564"/>
                      </a:lnTo>
                      <a:lnTo>
                        <a:pt x="16023" y="2591"/>
                      </a:lnTo>
                      <a:lnTo>
                        <a:pt x="16004" y="2617"/>
                      </a:lnTo>
                      <a:lnTo>
                        <a:pt x="15985" y="2642"/>
                      </a:lnTo>
                      <a:lnTo>
                        <a:pt x="15964" y="2667"/>
                      </a:lnTo>
                      <a:lnTo>
                        <a:pt x="15941" y="2692"/>
                      </a:lnTo>
                      <a:lnTo>
                        <a:pt x="7238" y="11415"/>
                      </a:lnTo>
                      <a:lnTo>
                        <a:pt x="7214" y="11439"/>
                      </a:lnTo>
                      <a:lnTo>
                        <a:pt x="7188" y="11462"/>
                      </a:lnTo>
                      <a:lnTo>
                        <a:pt x="7162" y="11485"/>
                      </a:lnTo>
                      <a:lnTo>
                        <a:pt x="7134" y="11507"/>
                      </a:lnTo>
                      <a:lnTo>
                        <a:pt x="7104" y="11529"/>
                      </a:lnTo>
                      <a:lnTo>
                        <a:pt x="7074" y="11550"/>
                      </a:lnTo>
                      <a:lnTo>
                        <a:pt x="7043" y="11572"/>
                      </a:lnTo>
                      <a:lnTo>
                        <a:pt x="7011" y="11593"/>
                      </a:lnTo>
                      <a:lnTo>
                        <a:pt x="6977" y="11613"/>
                      </a:lnTo>
                      <a:lnTo>
                        <a:pt x="6943" y="11632"/>
                      </a:lnTo>
                      <a:lnTo>
                        <a:pt x="6909" y="11651"/>
                      </a:lnTo>
                      <a:lnTo>
                        <a:pt x="6874" y="11670"/>
                      </a:lnTo>
                      <a:lnTo>
                        <a:pt x="6837" y="11688"/>
                      </a:lnTo>
                      <a:lnTo>
                        <a:pt x="6801" y="11706"/>
                      </a:lnTo>
                      <a:lnTo>
                        <a:pt x="6765" y="11722"/>
                      </a:lnTo>
                      <a:lnTo>
                        <a:pt x="6727" y="11738"/>
                      </a:lnTo>
                      <a:lnTo>
                        <a:pt x="6689" y="11753"/>
                      </a:lnTo>
                      <a:lnTo>
                        <a:pt x="6652" y="11767"/>
                      </a:lnTo>
                      <a:lnTo>
                        <a:pt x="6613" y="11781"/>
                      </a:lnTo>
                      <a:lnTo>
                        <a:pt x="6576" y="11793"/>
                      </a:lnTo>
                      <a:lnTo>
                        <a:pt x="6538" y="11805"/>
                      </a:lnTo>
                      <a:lnTo>
                        <a:pt x="6500" y="11817"/>
                      </a:lnTo>
                      <a:lnTo>
                        <a:pt x="6461" y="11827"/>
                      </a:lnTo>
                      <a:lnTo>
                        <a:pt x="6424" y="11836"/>
                      </a:lnTo>
                      <a:lnTo>
                        <a:pt x="6387" y="11844"/>
                      </a:lnTo>
                      <a:lnTo>
                        <a:pt x="6349" y="11852"/>
                      </a:lnTo>
                      <a:lnTo>
                        <a:pt x="6313" y="11858"/>
                      </a:lnTo>
                      <a:lnTo>
                        <a:pt x="6277" y="11863"/>
                      </a:lnTo>
                      <a:lnTo>
                        <a:pt x="6241" y="11867"/>
                      </a:lnTo>
                      <a:lnTo>
                        <a:pt x="6205" y="11870"/>
                      </a:lnTo>
                      <a:lnTo>
                        <a:pt x="6171" y="11871"/>
                      </a:lnTo>
                      <a:lnTo>
                        <a:pt x="6138" y="11872"/>
                      </a:lnTo>
                      <a:lnTo>
                        <a:pt x="5386" y="11872"/>
                      </a:lnTo>
                      <a:lnTo>
                        <a:pt x="5352" y="11871"/>
                      </a:lnTo>
                      <a:lnTo>
                        <a:pt x="5318" y="11870"/>
                      </a:lnTo>
                      <a:lnTo>
                        <a:pt x="5283" y="11867"/>
                      </a:lnTo>
                      <a:lnTo>
                        <a:pt x="5247" y="11863"/>
                      </a:lnTo>
                      <a:lnTo>
                        <a:pt x="5210" y="11858"/>
                      </a:lnTo>
                      <a:lnTo>
                        <a:pt x="5174" y="11851"/>
                      </a:lnTo>
                      <a:lnTo>
                        <a:pt x="5137" y="11844"/>
                      </a:lnTo>
                      <a:lnTo>
                        <a:pt x="5099" y="11836"/>
                      </a:lnTo>
                      <a:lnTo>
                        <a:pt x="5062" y="11827"/>
                      </a:lnTo>
                      <a:lnTo>
                        <a:pt x="5024" y="11817"/>
                      </a:lnTo>
                      <a:lnTo>
                        <a:pt x="4986" y="11805"/>
                      </a:lnTo>
                      <a:lnTo>
                        <a:pt x="4948" y="11793"/>
                      </a:lnTo>
                      <a:lnTo>
                        <a:pt x="4910" y="11780"/>
                      </a:lnTo>
                      <a:lnTo>
                        <a:pt x="4872" y="11767"/>
                      </a:lnTo>
                      <a:lnTo>
                        <a:pt x="4834" y="11753"/>
                      </a:lnTo>
                      <a:lnTo>
                        <a:pt x="4796" y="11738"/>
                      </a:lnTo>
                      <a:lnTo>
                        <a:pt x="4760" y="11722"/>
                      </a:lnTo>
                      <a:lnTo>
                        <a:pt x="4722" y="11705"/>
                      </a:lnTo>
                      <a:lnTo>
                        <a:pt x="4686" y="11688"/>
                      </a:lnTo>
                      <a:lnTo>
                        <a:pt x="4650" y="11669"/>
                      </a:lnTo>
                      <a:lnTo>
                        <a:pt x="4615" y="11651"/>
                      </a:lnTo>
                      <a:lnTo>
                        <a:pt x="4580" y="11632"/>
                      </a:lnTo>
                      <a:lnTo>
                        <a:pt x="4546" y="11612"/>
                      </a:lnTo>
                      <a:lnTo>
                        <a:pt x="4513" y="11592"/>
                      </a:lnTo>
                      <a:lnTo>
                        <a:pt x="4481" y="11572"/>
                      </a:lnTo>
                      <a:lnTo>
                        <a:pt x="4449" y="11550"/>
                      </a:lnTo>
                      <a:lnTo>
                        <a:pt x="4419" y="11528"/>
                      </a:lnTo>
                      <a:lnTo>
                        <a:pt x="4390" y="11506"/>
                      </a:lnTo>
                      <a:lnTo>
                        <a:pt x="4363" y="11484"/>
                      </a:lnTo>
                      <a:lnTo>
                        <a:pt x="4335" y="11462"/>
                      </a:lnTo>
                      <a:lnTo>
                        <a:pt x="4310" y="11439"/>
                      </a:lnTo>
                      <a:lnTo>
                        <a:pt x="4286" y="11414"/>
                      </a:lnTo>
                      <a:lnTo>
                        <a:pt x="187" y="72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noFill/>
                </a:ln>
              </p:spPr>
              <p:txBody>
                <a:bodyPr vert="horz" wrap="square" lIns="57150" tIns="28575" rIns="57150" bIns="28575" numCol="1" anchor="t" anchorCtr="0" compatLnSpc="1"/>
                <a:lstStyle/>
                <a:p>
                  <a:endParaRPr lang="id-ID" sz="1750">
                    <a:solidFill>
                      <a:srgbClr val="5357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52" name="Group 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>
            <p:custDataLst>
              <p:tags r:id="rId34"/>
            </p:custDataLst>
          </p:nvPr>
        </p:nvGrpSpPr>
        <p:grpSpPr>
          <a:xfrm>
            <a:off x="4891970" y="4519901"/>
            <a:ext cx="2790051" cy="2061794"/>
            <a:chOff x="5121703" y="4022298"/>
            <a:chExt cx="4464082" cy="3298870"/>
          </a:xfrm>
        </p:grpSpPr>
        <p:sp>
          <p:nvSpPr>
            <p:cNvPr id="54" name="Rectangle: Rounded Corners 52"/>
            <p:cNvSpPr/>
            <p:nvPr>
              <p:custDataLst>
                <p:tags r:id="rId35"/>
              </p:custDataLst>
            </p:nvPr>
          </p:nvSpPr>
          <p:spPr>
            <a:xfrm>
              <a:off x="5121703" y="4022298"/>
              <a:ext cx="4464010" cy="3298512"/>
            </a:xfrm>
            <a:prstGeom prst="roundRect">
              <a:avLst>
                <a:gd name="adj" fmla="val 606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5" name="Group 63"/>
            <p:cNvGrpSpPr/>
            <p:nvPr/>
          </p:nvGrpSpPr>
          <p:grpSpPr>
            <a:xfrm>
              <a:off x="5230193" y="4488560"/>
              <a:ext cx="4355592" cy="2832608"/>
              <a:chOff x="4895445" y="8224095"/>
              <a:chExt cx="4355592" cy="2832608"/>
            </a:xfrm>
          </p:grpSpPr>
          <p:grpSp>
            <p:nvGrpSpPr>
              <p:cNvPr id="56" name="Group 64"/>
              <p:cNvGrpSpPr/>
              <p:nvPr/>
            </p:nvGrpSpPr>
            <p:grpSpPr>
              <a:xfrm>
                <a:off x="4895445" y="8224095"/>
                <a:ext cx="4355592" cy="2832608"/>
                <a:chOff x="4895445" y="8224095"/>
                <a:chExt cx="4355592" cy="2832608"/>
              </a:xfrm>
            </p:grpSpPr>
            <p:grpSp>
              <p:nvGrpSpPr>
                <p:cNvPr id="57" name="Group 73"/>
                <p:cNvGrpSpPr/>
                <p:nvPr/>
              </p:nvGrpSpPr>
              <p:grpSpPr>
                <a:xfrm>
                  <a:off x="5211421" y="8224095"/>
                  <a:ext cx="3615079" cy="703072"/>
                  <a:chOff x="1093904" y="3847347"/>
                  <a:chExt cx="7187584" cy="810053"/>
                </a:xfrm>
              </p:grpSpPr>
              <p:sp>
                <p:nvSpPr>
                  <p:cNvPr id="58" name="Rectangle: Top Corners Rounded 74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1093904" y="3847347"/>
                    <a:ext cx="7187584" cy="61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99000">
                        <a:schemeClr val="accent4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125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9" name="TextBox 76"/>
                  <p:cNvSpPr txBox="1"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1388829" y="4251203"/>
                    <a:ext cx="5668218" cy="4061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lt1"/>
                        </a:solidFill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质量保障与互相支撑</a:t>
                    </a:r>
                    <a:endPara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60" name="Rectangle 70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4895445" y="9121223"/>
                  <a:ext cx="4355592" cy="19354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id-ID" sz="14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 Light" panose="020B0306030504020204" pitchFamily="34" charset="0"/>
                      <a:sym typeface="微软雅黑" panose="020B0503020204020204" pitchFamily="34" charset="-122"/>
                    </a:rPr>
                    <a:t>我们小组之间的任务完成并非各做各的，而是定期交付自己的工作，其他成员给出评价和优化建议保障成员之间的工作质量。</a:t>
                  </a:r>
                  <a:endParaRPr lang="zh-CN" altLang="id-ID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1" name="Group 65"/>
              <p:cNvGrpSpPr/>
              <p:nvPr/>
            </p:nvGrpSpPr>
            <p:grpSpPr>
              <a:xfrm>
                <a:off x="8210801" y="8380422"/>
                <a:ext cx="485834" cy="485832"/>
                <a:chOff x="10942822" y="3292368"/>
                <a:chExt cx="485834" cy="485832"/>
              </a:xfrm>
            </p:grpSpPr>
            <p:sp>
              <p:nvSpPr>
                <p:cNvPr id="62" name="Oval 66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0942822" y="3292368"/>
                  <a:ext cx="485834" cy="485832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3" name="Oval 67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0995865" y="3345411"/>
                  <a:ext cx="379747" cy="37974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70" name="Freeform 229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11114576" y="3486391"/>
                  <a:ext cx="142328" cy="97786"/>
                </a:xfrm>
                <a:custGeom>
                  <a:avLst/>
                  <a:gdLst>
                    <a:gd name="T0" fmla="*/ 124 w 16128"/>
                    <a:gd name="T1" fmla="*/ 7223 h 11872"/>
                    <a:gd name="T2" fmla="*/ 59 w 16128"/>
                    <a:gd name="T3" fmla="*/ 7113 h 11872"/>
                    <a:gd name="T4" fmla="*/ 18 w 16128"/>
                    <a:gd name="T5" fmla="*/ 6994 h 11872"/>
                    <a:gd name="T6" fmla="*/ 1 w 16128"/>
                    <a:gd name="T7" fmla="*/ 6871 h 11872"/>
                    <a:gd name="T8" fmla="*/ 7 w 16128"/>
                    <a:gd name="T9" fmla="*/ 6747 h 11872"/>
                    <a:gd name="T10" fmla="*/ 36 w 16128"/>
                    <a:gd name="T11" fmla="*/ 6626 h 11872"/>
                    <a:gd name="T12" fmla="*/ 90 w 16128"/>
                    <a:gd name="T13" fmla="*/ 6512 h 11872"/>
                    <a:gd name="T14" fmla="*/ 165 w 16128"/>
                    <a:gd name="T15" fmla="*/ 6408 h 11872"/>
                    <a:gd name="T16" fmla="*/ 1850 w 16128"/>
                    <a:gd name="T17" fmla="*/ 4727 h 11872"/>
                    <a:gd name="T18" fmla="*/ 1957 w 16128"/>
                    <a:gd name="T19" fmla="*/ 4656 h 11872"/>
                    <a:gd name="T20" fmla="*/ 2073 w 16128"/>
                    <a:gd name="T21" fmla="*/ 4609 h 11872"/>
                    <a:gd name="T22" fmla="*/ 2195 w 16128"/>
                    <a:gd name="T23" fmla="*/ 4586 h 11872"/>
                    <a:gd name="T24" fmla="*/ 2319 w 16128"/>
                    <a:gd name="T25" fmla="*/ 4586 h 11872"/>
                    <a:gd name="T26" fmla="*/ 2441 w 16128"/>
                    <a:gd name="T27" fmla="*/ 4609 h 11872"/>
                    <a:gd name="T28" fmla="*/ 2558 w 16128"/>
                    <a:gd name="T29" fmla="*/ 4656 h 11872"/>
                    <a:gd name="T30" fmla="*/ 2665 w 16128"/>
                    <a:gd name="T31" fmla="*/ 4727 h 11872"/>
                    <a:gd name="T32" fmla="*/ 5357 w 16128"/>
                    <a:gd name="T33" fmla="*/ 7406 h 11872"/>
                    <a:gd name="T34" fmla="*/ 5460 w 16128"/>
                    <a:gd name="T35" fmla="*/ 7483 h 11872"/>
                    <a:gd name="T36" fmla="*/ 5575 w 16128"/>
                    <a:gd name="T37" fmla="*/ 7535 h 11872"/>
                    <a:gd name="T38" fmla="*/ 5696 w 16128"/>
                    <a:gd name="T39" fmla="*/ 7565 h 11872"/>
                    <a:gd name="T40" fmla="*/ 5819 w 16128"/>
                    <a:gd name="T41" fmla="*/ 7571 h 11872"/>
                    <a:gd name="T42" fmla="*/ 5942 w 16128"/>
                    <a:gd name="T43" fmla="*/ 7552 h 11872"/>
                    <a:gd name="T44" fmla="*/ 6060 w 16128"/>
                    <a:gd name="T45" fmla="*/ 7512 h 11872"/>
                    <a:gd name="T46" fmla="*/ 6170 w 16128"/>
                    <a:gd name="T47" fmla="*/ 7447 h 11872"/>
                    <a:gd name="T48" fmla="*/ 13421 w 16128"/>
                    <a:gd name="T49" fmla="*/ 190 h 11872"/>
                    <a:gd name="T50" fmla="*/ 13521 w 16128"/>
                    <a:gd name="T51" fmla="*/ 107 h 11872"/>
                    <a:gd name="T52" fmla="*/ 13634 w 16128"/>
                    <a:gd name="T53" fmla="*/ 47 h 11872"/>
                    <a:gd name="T54" fmla="*/ 13753 w 16128"/>
                    <a:gd name="T55" fmla="*/ 12 h 11872"/>
                    <a:gd name="T56" fmla="*/ 13877 w 16128"/>
                    <a:gd name="T57" fmla="*/ 0 h 11872"/>
                    <a:gd name="T58" fmla="*/ 14000 w 16128"/>
                    <a:gd name="T59" fmla="*/ 11 h 11872"/>
                    <a:gd name="T60" fmla="*/ 14120 w 16128"/>
                    <a:gd name="T61" fmla="*/ 46 h 11872"/>
                    <a:gd name="T62" fmla="*/ 14233 w 16128"/>
                    <a:gd name="T63" fmla="*/ 105 h 11872"/>
                    <a:gd name="T64" fmla="*/ 14334 w 16128"/>
                    <a:gd name="T65" fmla="*/ 186 h 11872"/>
                    <a:gd name="T66" fmla="*/ 16003 w 16128"/>
                    <a:gd name="T67" fmla="*/ 1855 h 11872"/>
                    <a:gd name="T68" fmla="*/ 16068 w 16128"/>
                    <a:gd name="T69" fmla="*/ 1964 h 11872"/>
                    <a:gd name="T70" fmla="*/ 16109 w 16128"/>
                    <a:gd name="T71" fmla="*/ 2082 h 11872"/>
                    <a:gd name="T72" fmla="*/ 16127 w 16128"/>
                    <a:gd name="T73" fmla="*/ 2205 h 11872"/>
                    <a:gd name="T74" fmla="*/ 16122 w 16128"/>
                    <a:gd name="T75" fmla="*/ 2328 h 11872"/>
                    <a:gd name="T76" fmla="*/ 16093 w 16128"/>
                    <a:gd name="T77" fmla="*/ 2449 h 11872"/>
                    <a:gd name="T78" fmla="*/ 16039 w 16128"/>
                    <a:gd name="T79" fmla="*/ 2564 h 11872"/>
                    <a:gd name="T80" fmla="*/ 15964 w 16128"/>
                    <a:gd name="T81" fmla="*/ 2667 h 11872"/>
                    <a:gd name="T82" fmla="*/ 7188 w 16128"/>
                    <a:gd name="T83" fmla="*/ 11462 h 11872"/>
                    <a:gd name="T84" fmla="*/ 7074 w 16128"/>
                    <a:gd name="T85" fmla="*/ 11550 h 11872"/>
                    <a:gd name="T86" fmla="*/ 6943 w 16128"/>
                    <a:gd name="T87" fmla="*/ 11632 h 11872"/>
                    <a:gd name="T88" fmla="*/ 6801 w 16128"/>
                    <a:gd name="T89" fmla="*/ 11706 h 11872"/>
                    <a:gd name="T90" fmla="*/ 6652 w 16128"/>
                    <a:gd name="T91" fmla="*/ 11767 h 11872"/>
                    <a:gd name="T92" fmla="*/ 6500 w 16128"/>
                    <a:gd name="T93" fmla="*/ 11817 h 11872"/>
                    <a:gd name="T94" fmla="*/ 6349 w 16128"/>
                    <a:gd name="T95" fmla="*/ 11852 h 11872"/>
                    <a:gd name="T96" fmla="*/ 6205 w 16128"/>
                    <a:gd name="T97" fmla="*/ 11870 h 11872"/>
                    <a:gd name="T98" fmla="*/ 5352 w 16128"/>
                    <a:gd name="T99" fmla="*/ 11871 h 11872"/>
                    <a:gd name="T100" fmla="*/ 5210 w 16128"/>
                    <a:gd name="T101" fmla="*/ 11858 h 11872"/>
                    <a:gd name="T102" fmla="*/ 5062 w 16128"/>
                    <a:gd name="T103" fmla="*/ 11827 h 11872"/>
                    <a:gd name="T104" fmla="*/ 4910 w 16128"/>
                    <a:gd name="T105" fmla="*/ 11780 h 11872"/>
                    <a:gd name="T106" fmla="*/ 4760 w 16128"/>
                    <a:gd name="T107" fmla="*/ 11722 h 11872"/>
                    <a:gd name="T108" fmla="*/ 4615 w 16128"/>
                    <a:gd name="T109" fmla="*/ 11651 h 11872"/>
                    <a:gd name="T110" fmla="*/ 4481 w 16128"/>
                    <a:gd name="T111" fmla="*/ 11572 h 11872"/>
                    <a:gd name="T112" fmla="*/ 4363 w 16128"/>
                    <a:gd name="T113" fmla="*/ 11484 h 11872"/>
                    <a:gd name="T114" fmla="*/ 187 w 16128"/>
                    <a:gd name="T115" fmla="*/ 7297 h 11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128" h="11872">
                      <a:moveTo>
                        <a:pt x="187" y="7297"/>
                      </a:moveTo>
                      <a:lnTo>
                        <a:pt x="164" y="7273"/>
                      </a:lnTo>
                      <a:lnTo>
                        <a:pt x="143" y="7248"/>
                      </a:lnTo>
                      <a:lnTo>
                        <a:pt x="124" y="7223"/>
                      </a:lnTo>
                      <a:lnTo>
                        <a:pt x="106" y="7196"/>
                      </a:lnTo>
                      <a:lnTo>
                        <a:pt x="89" y="7168"/>
                      </a:lnTo>
                      <a:lnTo>
                        <a:pt x="74" y="7141"/>
                      </a:lnTo>
                      <a:lnTo>
                        <a:pt x="59" y="7113"/>
                      </a:lnTo>
                      <a:lnTo>
                        <a:pt x="46" y="7084"/>
                      </a:lnTo>
                      <a:lnTo>
                        <a:pt x="35" y="7054"/>
                      </a:lnTo>
                      <a:lnTo>
                        <a:pt x="26" y="7024"/>
                      </a:lnTo>
                      <a:lnTo>
                        <a:pt x="18" y="6994"/>
                      </a:lnTo>
                      <a:lnTo>
                        <a:pt x="12" y="6964"/>
                      </a:lnTo>
                      <a:lnTo>
                        <a:pt x="6" y="6933"/>
                      </a:lnTo>
                      <a:lnTo>
                        <a:pt x="3" y="6902"/>
                      </a:lnTo>
                      <a:lnTo>
                        <a:pt x="1" y="6871"/>
                      </a:lnTo>
                      <a:lnTo>
                        <a:pt x="0" y="6841"/>
                      </a:lnTo>
                      <a:lnTo>
                        <a:pt x="1" y="6809"/>
                      </a:lnTo>
                      <a:lnTo>
                        <a:pt x="3" y="6778"/>
                      </a:lnTo>
                      <a:lnTo>
                        <a:pt x="7" y="6747"/>
                      </a:lnTo>
                      <a:lnTo>
                        <a:pt x="12" y="6717"/>
                      </a:lnTo>
                      <a:lnTo>
                        <a:pt x="18" y="6687"/>
                      </a:lnTo>
                      <a:lnTo>
                        <a:pt x="26" y="6656"/>
                      </a:lnTo>
                      <a:lnTo>
                        <a:pt x="36" y="6626"/>
                      </a:lnTo>
                      <a:lnTo>
                        <a:pt x="47" y="6597"/>
                      </a:lnTo>
                      <a:lnTo>
                        <a:pt x="59" y="6569"/>
                      </a:lnTo>
                      <a:lnTo>
                        <a:pt x="74" y="6539"/>
                      </a:lnTo>
                      <a:lnTo>
                        <a:pt x="90" y="6512"/>
                      </a:lnTo>
                      <a:lnTo>
                        <a:pt x="106" y="6485"/>
                      </a:lnTo>
                      <a:lnTo>
                        <a:pt x="125" y="6459"/>
                      </a:lnTo>
                      <a:lnTo>
                        <a:pt x="144" y="6432"/>
                      </a:lnTo>
                      <a:lnTo>
                        <a:pt x="165" y="6408"/>
                      </a:lnTo>
                      <a:lnTo>
                        <a:pt x="188" y="6384"/>
                      </a:lnTo>
                      <a:lnTo>
                        <a:pt x="1801" y="4771"/>
                      </a:lnTo>
                      <a:lnTo>
                        <a:pt x="1824" y="4748"/>
                      </a:lnTo>
                      <a:lnTo>
                        <a:pt x="1850" y="4727"/>
                      </a:lnTo>
                      <a:lnTo>
                        <a:pt x="1876" y="4707"/>
                      </a:lnTo>
                      <a:lnTo>
                        <a:pt x="1902" y="4689"/>
                      </a:lnTo>
                      <a:lnTo>
                        <a:pt x="1929" y="4671"/>
                      </a:lnTo>
                      <a:lnTo>
                        <a:pt x="1957" y="4656"/>
                      </a:lnTo>
                      <a:lnTo>
                        <a:pt x="1985" y="4642"/>
                      </a:lnTo>
                      <a:lnTo>
                        <a:pt x="2014" y="4630"/>
                      </a:lnTo>
                      <a:lnTo>
                        <a:pt x="2043" y="4619"/>
                      </a:lnTo>
                      <a:lnTo>
                        <a:pt x="2073" y="4609"/>
                      </a:lnTo>
                      <a:lnTo>
                        <a:pt x="2104" y="4601"/>
                      </a:lnTo>
                      <a:lnTo>
                        <a:pt x="2134" y="4595"/>
                      </a:lnTo>
                      <a:lnTo>
                        <a:pt x="2164" y="4590"/>
                      </a:lnTo>
                      <a:lnTo>
                        <a:pt x="2195" y="4586"/>
                      </a:lnTo>
                      <a:lnTo>
                        <a:pt x="2227" y="4584"/>
                      </a:lnTo>
                      <a:lnTo>
                        <a:pt x="2257" y="4583"/>
                      </a:lnTo>
                      <a:lnTo>
                        <a:pt x="2288" y="4584"/>
                      </a:lnTo>
                      <a:lnTo>
                        <a:pt x="2319" y="4586"/>
                      </a:lnTo>
                      <a:lnTo>
                        <a:pt x="2350" y="4590"/>
                      </a:lnTo>
                      <a:lnTo>
                        <a:pt x="2381" y="4595"/>
                      </a:lnTo>
                      <a:lnTo>
                        <a:pt x="2411" y="4601"/>
                      </a:lnTo>
                      <a:lnTo>
                        <a:pt x="2441" y="4609"/>
                      </a:lnTo>
                      <a:lnTo>
                        <a:pt x="2472" y="4619"/>
                      </a:lnTo>
                      <a:lnTo>
                        <a:pt x="2501" y="4630"/>
                      </a:lnTo>
                      <a:lnTo>
                        <a:pt x="2529" y="4642"/>
                      </a:lnTo>
                      <a:lnTo>
                        <a:pt x="2558" y="4656"/>
                      </a:lnTo>
                      <a:lnTo>
                        <a:pt x="2586" y="4671"/>
                      </a:lnTo>
                      <a:lnTo>
                        <a:pt x="2613" y="4689"/>
                      </a:lnTo>
                      <a:lnTo>
                        <a:pt x="2639" y="4707"/>
                      </a:lnTo>
                      <a:lnTo>
                        <a:pt x="2665" y="4727"/>
                      </a:lnTo>
                      <a:lnTo>
                        <a:pt x="2689" y="4748"/>
                      </a:lnTo>
                      <a:lnTo>
                        <a:pt x="2714" y="4770"/>
                      </a:lnTo>
                      <a:lnTo>
                        <a:pt x="5332" y="7384"/>
                      </a:lnTo>
                      <a:lnTo>
                        <a:pt x="5357" y="7406"/>
                      </a:lnTo>
                      <a:lnTo>
                        <a:pt x="5382" y="7427"/>
                      </a:lnTo>
                      <a:lnTo>
                        <a:pt x="5407" y="7448"/>
                      </a:lnTo>
                      <a:lnTo>
                        <a:pt x="5433" y="7466"/>
                      </a:lnTo>
                      <a:lnTo>
                        <a:pt x="5460" y="7483"/>
                      </a:lnTo>
                      <a:lnTo>
                        <a:pt x="5489" y="7498"/>
                      </a:lnTo>
                      <a:lnTo>
                        <a:pt x="5517" y="7512"/>
                      </a:lnTo>
                      <a:lnTo>
                        <a:pt x="5546" y="7524"/>
                      </a:lnTo>
                      <a:lnTo>
                        <a:pt x="5575" y="7535"/>
                      </a:lnTo>
                      <a:lnTo>
                        <a:pt x="5604" y="7545"/>
                      </a:lnTo>
                      <a:lnTo>
                        <a:pt x="5635" y="7553"/>
                      </a:lnTo>
                      <a:lnTo>
                        <a:pt x="5665" y="7559"/>
                      </a:lnTo>
                      <a:lnTo>
                        <a:pt x="5696" y="7565"/>
                      </a:lnTo>
                      <a:lnTo>
                        <a:pt x="5726" y="7569"/>
                      </a:lnTo>
                      <a:lnTo>
                        <a:pt x="5758" y="7571"/>
                      </a:lnTo>
                      <a:lnTo>
                        <a:pt x="5789" y="7572"/>
                      </a:lnTo>
                      <a:lnTo>
                        <a:pt x="5819" y="7571"/>
                      </a:lnTo>
                      <a:lnTo>
                        <a:pt x="5850" y="7569"/>
                      </a:lnTo>
                      <a:lnTo>
                        <a:pt x="5882" y="7565"/>
                      </a:lnTo>
                      <a:lnTo>
                        <a:pt x="5912" y="7559"/>
                      </a:lnTo>
                      <a:lnTo>
                        <a:pt x="5942" y="7552"/>
                      </a:lnTo>
                      <a:lnTo>
                        <a:pt x="5972" y="7544"/>
                      </a:lnTo>
                      <a:lnTo>
                        <a:pt x="6003" y="7535"/>
                      </a:lnTo>
                      <a:lnTo>
                        <a:pt x="6032" y="7524"/>
                      </a:lnTo>
                      <a:lnTo>
                        <a:pt x="6060" y="7512"/>
                      </a:lnTo>
                      <a:lnTo>
                        <a:pt x="6089" y="7498"/>
                      </a:lnTo>
                      <a:lnTo>
                        <a:pt x="6117" y="7482"/>
                      </a:lnTo>
                      <a:lnTo>
                        <a:pt x="6144" y="7465"/>
                      </a:lnTo>
                      <a:lnTo>
                        <a:pt x="6170" y="7447"/>
                      </a:lnTo>
                      <a:lnTo>
                        <a:pt x="6196" y="7426"/>
                      </a:lnTo>
                      <a:lnTo>
                        <a:pt x="6220" y="7405"/>
                      </a:lnTo>
                      <a:lnTo>
                        <a:pt x="6245" y="7383"/>
                      </a:lnTo>
                      <a:lnTo>
                        <a:pt x="13421" y="190"/>
                      </a:lnTo>
                      <a:lnTo>
                        <a:pt x="13445" y="166"/>
                      </a:lnTo>
                      <a:lnTo>
                        <a:pt x="13470" y="145"/>
                      </a:lnTo>
                      <a:lnTo>
                        <a:pt x="13495" y="125"/>
                      </a:lnTo>
                      <a:lnTo>
                        <a:pt x="13521" y="107"/>
                      </a:lnTo>
                      <a:lnTo>
                        <a:pt x="13549" y="90"/>
                      </a:lnTo>
                      <a:lnTo>
                        <a:pt x="13577" y="75"/>
                      </a:lnTo>
                      <a:lnTo>
                        <a:pt x="13605" y="60"/>
                      </a:lnTo>
                      <a:lnTo>
                        <a:pt x="13634" y="47"/>
                      </a:lnTo>
                      <a:lnTo>
                        <a:pt x="13663" y="36"/>
                      </a:lnTo>
                      <a:lnTo>
                        <a:pt x="13693" y="27"/>
                      </a:lnTo>
                      <a:lnTo>
                        <a:pt x="13723" y="19"/>
                      </a:lnTo>
                      <a:lnTo>
                        <a:pt x="13753" y="12"/>
                      </a:lnTo>
                      <a:lnTo>
                        <a:pt x="13784" y="7"/>
                      </a:lnTo>
                      <a:lnTo>
                        <a:pt x="13815" y="3"/>
                      </a:lnTo>
                      <a:lnTo>
                        <a:pt x="13846" y="1"/>
                      </a:lnTo>
                      <a:lnTo>
                        <a:pt x="13877" y="0"/>
                      </a:lnTo>
                      <a:lnTo>
                        <a:pt x="13908" y="1"/>
                      </a:lnTo>
                      <a:lnTo>
                        <a:pt x="13939" y="3"/>
                      </a:lnTo>
                      <a:lnTo>
                        <a:pt x="13970" y="6"/>
                      </a:lnTo>
                      <a:lnTo>
                        <a:pt x="14000" y="11"/>
                      </a:lnTo>
                      <a:lnTo>
                        <a:pt x="14031" y="18"/>
                      </a:lnTo>
                      <a:lnTo>
                        <a:pt x="14062" y="26"/>
                      </a:lnTo>
                      <a:lnTo>
                        <a:pt x="14091" y="35"/>
                      </a:lnTo>
                      <a:lnTo>
                        <a:pt x="14120" y="46"/>
                      </a:lnTo>
                      <a:lnTo>
                        <a:pt x="14149" y="58"/>
                      </a:lnTo>
                      <a:lnTo>
                        <a:pt x="14178" y="73"/>
                      </a:lnTo>
                      <a:lnTo>
                        <a:pt x="14206" y="88"/>
                      </a:lnTo>
                      <a:lnTo>
                        <a:pt x="14233" y="105"/>
                      </a:lnTo>
                      <a:lnTo>
                        <a:pt x="14259" y="123"/>
                      </a:lnTo>
                      <a:lnTo>
                        <a:pt x="14285" y="143"/>
                      </a:lnTo>
                      <a:lnTo>
                        <a:pt x="14310" y="164"/>
                      </a:lnTo>
                      <a:lnTo>
                        <a:pt x="14334" y="186"/>
                      </a:lnTo>
                      <a:lnTo>
                        <a:pt x="15938" y="1780"/>
                      </a:lnTo>
                      <a:lnTo>
                        <a:pt x="15962" y="1804"/>
                      </a:lnTo>
                      <a:lnTo>
                        <a:pt x="15983" y="1829"/>
                      </a:lnTo>
                      <a:lnTo>
                        <a:pt x="16003" y="1855"/>
                      </a:lnTo>
                      <a:lnTo>
                        <a:pt x="16021" y="1881"/>
                      </a:lnTo>
                      <a:lnTo>
                        <a:pt x="16038" y="1908"/>
                      </a:lnTo>
                      <a:lnTo>
                        <a:pt x="16053" y="1935"/>
                      </a:lnTo>
                      <a:lnTo>
                        <a:pt x="16068" y="1964"/>
                      </a:lnTo>
                      <a:lnTo>
                        <a:pt x="16081" y="1993"/>
                      </a:lnTo>
                      <a:lnTo>
                        <a:pt x="16092" y="2022"/>
                      </a:lnTo>
                      <a:lnTo>
                        <a:pt x="16101" y="2051"/>
                      </a:lnTo>
                      <a:lnTo>
                        <a:pt x="16109" y="2082"/>
                      </a:lnTo>
                      <a:lnTo>
                        <a:pt x="16116" y="2112"/>
                      </a:lnTo>
                      <a:lnTo>
                        <a:pt x="16121" y="2143"/>
                      </a:lnTo>
                      <a:lnTo>
                        <a:pt x="16125" y="2173"/>
                      </a:lnTo>
                      <a:lnTo>
                        <a:pt x="16127" y="2205"/>
                      </a:lnTo>
                      <a:lnTo>
                        <a:pt x="16128" y="2236"/>
                      </a:lnTo>
                      <a:lnTo>
                        <a:pt x="16127" y="2266"/>
                      </a:lnTo>
                      <a:lnTo>
                        <a:pt x="16125" y="2297"/>
                      </a:lnTo>
                      <a:lnTo>
                        <a:pt x="16122" y="2328"/>
                      </a:lnTo>
                      <a:lnTo>
                        <a:pt x="16117" y="2359"/>
                      </a:lnTo>
                      <a:lnTo>
                        <a:pt x="16110" y="2389"/>
                      </a:lnTo>
                      <a:lnTo>
                        <a:pt x="16102" y="2419"/>
                      </a:lnTo>
                      <a:lnTo>
                        <a:pt x="16093" y="2449"/>
                      </a:lnTo>
                      <a:lnTo>
                        <a:pt x="16082" y="2478"/>
                      </a:lnTo>
                      <a:lnTo>
                        <a:pt x="16069" y="2507"/>
                      </a:lnTo>
                      <a:lnTo>
                        <a:pt x="16055" y="2535"/>
                      </a:lnTo>
                      <a:lnTo>
                        <a:pt x="16039" y="2564"/>
                      </a:lnTo>
                      <a:lnTo>
                        <a:pt x="16023" y="2591"/>
                      </a:lnTo>
                      <a:lnTo>
                        <a:pt x="16004" y="2617"/>
                      </a:lnTo>
                      <a:lnTo>
                        <a:pt x="15985" y="2642"/>
                      </a:lnTo>
                      <a:lnTo>
                        <a:pt x="15964" y="2667"/>
                      </a:lnTo>
                      <a:lnTo>
                        <a:pt x="15941" y="2692"/>
                      </a:lnTo>
                      <a:lnTo>
                        <a:pt x="7238" y="11415"/>
                      </a:lnTo>
                      <a:lnTo>
                        <a:pt x="7214" y="11439"/>
                      </a:lnTo>
                      <a:lnTo>
                        <a:pt x="7188" y="11462"/>
                      </a:lnTo>
                      <a:lnTo>
                        <a:pt x="7162" y="11485"/>
                      </a:lnTo>
                      <a:lnTo>
                        <a:pt x="7134" y="11507"/>
                      </a:lnTo>
                      <a:lnTo>
                        <a:pt x="7104" y="11529"/>
                      </a:lnTo>
                      <a:lnTo>
                        <a:pt x="7074" y="11550"/>
                      </a:lnTo>
                      <a:lnTo>
                        <a:pt x="7043" y="11572"/>
                      </a:lnTo>
                      <a:lnTo>
                        <a:pt x="7011" y="11593"/>
                      </a:lnTo>
                      <a:lnTo>
                        <a:pt x="6977" y="11613"/>
                      </a:lnTo>
                      <a:lnTo>
                        <a:pt x="6943" y="11632"/>
                      </a:lnTo>
                      <a:lnTo>
                        <a:pt x="6909" y="11651"/>
                      </a:lnTo>
                      <a:lnTo>
                        <a:pt x="6874" y="11670"/>
                      </a:lnTo>
                      <a:lnTo>
                        <a:pt x="6837" y="11688"/>
                      </a:lnTo>
                      <a:lnTo>
                        <a:pt x="6801" y="11706"/>
                      </a:lnTo>
                      <a:lnTo>
                        <a:pt x="6765" y="11722"/>
                      </a:lnTo>
                      <a:lnTo>
                        <a:pt x="6727" y="11738"/>
                      </a:lnTo>
                      <a:lnTo>
                        <a:pt x="6689" y="11753"/>
                      </a:lnTo>
                      <a:lnTo>
                        <a:pt x="6652" y="11767"/>
                      </a:lnTo>
                      <a:lnTo>
                        <a:pt x="6613" y="11781"/>
                      </a:lnTo>
                      <a:lnTo>
                        <a:pt x="6576" y="11793"/>
                      </a:lnTo>
                      <a:lnTo>
                        <a:pt x="6538" y="11805"/>
                      </a:lnTo>
                      <a:lnTo>
                        <a:pt x="6500" y="11817"/>
                      </a:lnTo>
                      <a:lnTo>
                        <a:pt x="6461" y="11827"/>
                      </a:lnTo>
                      <a:lnTo>
                        <a:pt x="6424" y="11836"/>
                      </a:lnTo>
                      <a:lnTo>
                        <a:pt x="6387" y="11844"/>
                      </a:lnTo>
                      <a:lnTo>
                        <a:pt x="6349" y="11852"/>
                      </a:lnTo>
                      <a:lnTo>
                        <a:pt x="6313" y="11858"/>
                      </a:lnTo>
                      <a:lnTo>
                        <a:pt x="6277" y="11863"/>
                      </a:lnTo>
                      <a:lnTo>
                        <a:pt x="6241" y="11867"/>
                      </a:lnTo>
                      <a:lnTo>
                        <a:pt x="6205" y="11870"/>
                      </a:lnTo>
                      <a:lnTo>
                        <a:pt x="6171" y="11871"/>
                      </a:lnTo>
                      <a:lnTo>
                        <a:pt x="6138" y="11872"/>
                      </a:lnTo>
                      <a:lnTo>
                        <a:pt x="5386" y="11872"/>
                      </a:lnTo>
                      <a:lnTo>
                        <a:pt x="5352" y="11871"/>
                      </a:lnTo>
                      <a:lnTo>
                        <a:pt x="5318" y="11870"/>
                      </a:lnTo>
                      <a:lnTo>
                        <a:pt x="5283" y="11867"/>
                      </a:lnTo>
                      <a:lnTo>
                        <a:pt x="5247" y="11863"/>
                      </a:lnTo>
                      <a:lnTo>
                        <a:pt x="5210" y="11858"/>
                      </a:lnTo>
                      <a:lnTo>
                        <a:pt x="5174" y="11851"/>
                      </a:lnTo>
                      <a:lnTo>
                        <a:pt x="5137" y="11844"/>
                      </a:lnTo>
                      <a:lnTo>
                        <a:pt x="5099" y="11836"/>
                      </a:lnTo>
                      <a:lnTo>
                        <a:pt x="5062" y="11827"/>
                      </a:lnTo>
                      <a:lnTo>
                        <a:pt x="5024" y="11817"/>
                      </a:lnTo>
                      <a:lnTo>
                        <a:pt x="4986" y="11805"/>
                      </a:lnTo>
                      <a:lnTo>
                        <a:pt x="4948" y="11793"/>
                      </a:lnTo>
                      <a:lnTo>
                        <a:pt x="4910" y="11780"/>
                      </a:lnTo>
                      <a:lnTo>
                        <a:pt x="4872" y="11767"/>
                      </a:lnTo>
                      <a:lnTo>
                        <a:pt x="4834" y="11753"/>
                      </a:lnTo>
                      <a:lnTo>
                        <a:pt x="4796" y="11738"/>
                      </a:lnTo>
                      <a:lnTo>
                        <a:pt x="4760" y="11722"/>
                      </a:lnTo>
                      <a:lnTo>
                        <a:pt x="4722" y="11705"/>
                      </a:lnTo>
                      <a:lnTo>
                        <a:pt x="4686" y="11688"/>
                      </a:lnTo>
                      <a:lnTo>
                        <a:pt x="4650" y="11669"/>
                      </a:lnTo>
                      <a:lnTo>
                        <a:pt x="4615" y="11651"/>
                      </a:lnTo>
                      <a:lnTo>
                        <a:pt x="4580" y="11632"/>
                      </a:lnTo>
                      <a:lnTo>
                        <a:pt x="4546" y="11612"/>
                      </a:lnTo>
                      <a:lnTo>
                        <a:pt x="4513" y="11592"/>
                      </a:lnTo>
                      <a:lnTo>
                        <a:pt x="4481" y="11572"/>
                      </a:lnTo>
                      <a:lnTo>
                        <a:pt x="4449" y="11550"/>
                      </a:lnTo>
                      <a:lnTo>
                        <a:pt x="4419" y="11528"/>
                      </a:lnTo>
                      <a:lnTo>
                        <a:pt x="4390" y="11506"/>
                      </a:lnTo>
                      <a:lnTo>
                        <a:pt x="4363" y="11484"/>
                      </a:lnTo>
                      <a:lnTo>
                        <a:pt x="4335" y="11462"/>
                      </a:lnTo>
                      <a:lnTo>
                        <a:pt x="4310" y="11439"/>
                      </a:lnTo>
                      <a:lnTo>
                        <a:pt x="4286" y="11414"/>
                      </a:lnTo>
                      <a:lnTo>
                        <a:pt x="187" y="72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noFill/>
                </a:ln>
              </p:spPr>
              <p:txBody>
                <a:bodyPr vert="horz" wrap="square" lIns="57150" tIns="28575" rIns="57150" bIns="28575" numCol="1" anchor="t" anchorCtr="0" compatLnSpc="1"/>
                <a:lstStyle/>
                <a:p>
                  <a:endParaRPr lang="id-ID" sz="1750">
                    <a:solidFill>
                      <a:srgbClr val="5357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73" name="Group 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GrpSpPr/>
          <p:nvPr>
            <p:custDataLst>
              <p:tags r:id="rId42"/>
            </p:custDataLst>
          </p:nvPr>
        </p:nvGrpSpPr>
        <p:grpSpPr>
          <a:xfrm>
            <a:off x="8634025" y="4519901"/>
            <a:ext cx="2790006" cy="2148789"/>
            <a:chOff x="5121703" y="4022298"/>
            <a:chExt cx="4464010" cy="3438062"/>
          </a:xfrm>
        </p:grpSpPr>
        <p:sp>
          <p:nvSpPr>
            <p:cNvPr id="99" name="Rectangle: Rounded Corners 52"/>
            <p:cNvSpPr/>
            <p:nvPr>
              <p:custDataLst>
                <p:tags r:id="rId43"/>
              </p:custDataLst>
            </p:nvPr>
          </p:nvSpPr>
          <p:spPr>
            <a:xfrm>
              <a:off x="5121703" y="4022298"/>
              <a:ext cx="4464010" cy="3298512"/>
            </a:xfrm>
            <a:prstGeom prst="roundRect">
              <a:avLst>
                <a:gd name="adj" fmla="val 606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00" name="Group 63"/>
            <p:cNvGrpSpPr/>
            <p:nvPr/>
          </p:nvGrpSpPr>
          <p:grpSpPr>
            <a:xfrm>
              <a:off x="5328745" y="4488560"/>
              <a:ext cx="4059936" cy="2971800"/>
              <a:chOff x="4993997" y="8224095"/>
              <a:chExt cx="4059936" cy="2971800"/>
            </a:xfrm>
          </p:grpSpPr>
          <p:grpSp>
            <p:nvGrpSpPr>
              <p:cNvPr id="102" name="Group 64"/>
              <p:cNvGrpSpPr/>
              <p:nvPr/>
            </p:nvGrpSpPr>
            <p:grpSpPr>
              <a:xfrm>
                <a:off x="4993997" y="8224095"/>
                <a:ext cx="4059936" cy="2971800"/>
                <a:chOff x="4993997" y="8224095"/>
                <a:chExt cx="4059936" cy="2971800"/>
              </a:xfrm>
            </p:grpSpPr>
            <p:grpSp>
              <p:nvGrpSpPr>
                <p:cNvPr id="106" name="Group 73"/>
                <p:cNvGrpSpPr/>
                <p:nvPr/>
              </p:nvGrpSpPr>
              <p:grpSpPr>
                <a:xfrm>
                  <a:off x="5211421" y="8224095"/>
                  <a:ext cx="3615079" cy="532384"/>
                  <a:chOff x="1093904" y="3847347"/>
                  <a:chExt cx="7187584" cy="613393"/>
                </a:xfrm>
              </p:grpSpPr>
              <p:sp>
                <p:nvSpPr>
                  <p:cNvPr id="107" name="Rectangle: Top Corners Rounded 74"/>
                  <p:cNvSpPr/>
                  <p:nvPr>
                    <p:custDataLst>
                      <p:tags r:id="rId44"/>
                    </p:custDataLst>
                  </p:nvPr>
                </p:nvSpPr>
                <p:spPr>
                  <a:xfrm>
                    <a:off x="1093904" y="3847347"/>
                    <a:ext cx="7187584" cy="61311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99000">
                        <a:schemeClr val="accent4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125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8" name="TextBox 76"/>
                  <p:cNvSpPr txBox="1"/>
                  <p:nvPr>
                    <p:custDataLst>
                      <p:tags r:id="rId45"/>
                    </p:custDataLst>
                  </p:nvPr>
                </p:nvSpPr>
                <p:spPr>
                  <a:xfrm>
                    <a:off x="1493871" y="4054543"/>
                    <a:ext cx="4635980" cy="4061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lt1"/>
                        </a:solidFill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rPr>
                      <a:t>结果导向</a:t>
                    </a:r>
                    <a:endPara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09" name="Rectangle 70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4993997" y="8813375"/>
                  <a:ext cx="4059936" cy="23825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 Light" panose="020B0306030504020204" pitchFamily="34" charset="0"/>
                      <a:sym typeface="微软雅黑" panose="020B0503020204020204" pitchFamily="34" charset="-122"/>
                    </a:rPr>
                    <a:t>在第一阶段我们深入地剖析了功能创新点和市场格局。第二阶段进行动态完整的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 Light" panose="020B0306030504020204" pitchFamily="34" charset="0"/>
                      <a:sym typeface="微软雅黑" panose="020B0503020204020204" pitchFamily="34" charset="-122"/>
                    </a:rPr>
                    <a:t>UI</a:t>
                  </a:r>
                  <a:r>
                    <a:rPr lang="zh-CN" altLang="en-US" sz="14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 Light" panose="020B0306030504020204" pitchFamily="34" charset="0"/>
                      <a:sym typeface="微软雅黑" panose="020B0503020204020204" pitchFamily="34" charset="-122"/>
                    </a:rPr>
                    <a:t>展示。第三阶段进行高效量产的工作交付。</a:t>
                  </a:r>
                  <a:endPara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0" name="Group 65"/>
              <p:cNvGrpSpPr/>
              <p:nvPr/>
            </p:nvGrpSpPr>
            <p:grpSpPr>
              <a:xfrm>
                <a:off x="8210801" y="8380422"/>
                <a:ext cx="485834" cy="485832"/>
                <a:chOff x="10942822" y="3292368"/>
                <a:chExt cx="485834" cy="485832"/>
              </a:xfrm>
            </p:grpSpPr>
            <p:sp>
              <p:nvSpPr>
                <p:cNvPr id="111" name="Oval 66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0942822" y="3292368"/>
                  <a:ext cx="485834" cy="485832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12" name="Oval 67"/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0995865" y="3345411"/>
                  <a:ext cx="379747" cy="37974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5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13" name="Freeform 229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11114576" y="3486391"/>
                  <a:ext cx="142328" cy="97786"/>
                </a:xfrm>
                <a:custGeom>
                  <a:avLst/>
                  <a:gdLst>
                    <a:gd name="T0" fmla="*/ 124 w 16128"/>
                    <a:gd name="T1" fmla="*/ 7223 h 11872"/>
                    <a:gd name="T2" fmla="*/ 59 w 16128"/>
                    <a:gd name="T3" fmla="*/ 7113 h 11872"/>
                    <a:gd name="T4" fmla="*/ 18 w 16128"/>
                    <a:gd name="T5" fmla="*/ 6994 h 11872"/>
                    <a:gd name="T6" fmla="*/ 1 w 16128"/>
                    <a:gd name="T7" fmla="*/ 6871 h 11872"/>
                    <a:gd name="T8" fmla="*/ 7 w 16128"/>
                    <a:gd name="T9" fmla="*/ 6747 h 11872"/>
                    <a:gd name="T10" fmla="*/ 36 w 16128"/>
                    <a:gd name="T11" fmla="*/ 6626 h 11872"/>
                    <a:gd name="T12" fmla="*/ 90 w 16128"/>
                    <a:gd name="T13" fmla="*/ 6512 h 11872"/>
                    <a:gd name="T14" fmla="*/ 165 w 16128"/>
                    <a:gd name="T15" fmla="*/ 6408 h 11872"/>
                    <a:gd name="T16" fmla="*/ 1850 w 16128"/>
                    <a:gd name="T17" fmla="*/ 4727 h 11872"/>
                    <a:gd name="T18" fmla="*/ 1957 w 16128"/>
                    <a:gd name="T19" fmla="*/ 4656 h 11872"/>
                    <a:gd name="T20" fmla="*/ 2073 w 16128"/>
                    <a:gd name="T21" fmla="*/ 4609 h 11872"/>
                    <a:gd name="T22" fmla="*/ 2195 w 16128"/>
                    <a:gd name="T23" fmla="*/ 4586 h 11872"/>
                    <a:gd name="T24" fmla="*/ 2319 w 16128"/>
                    <a:gd name="T25" fmla="*/ 4586 h 11872"/>
                    <a:gd name="T26" fmla="*/ 2441 w 16128"/>
                    <a:gd name="T27" fmla="*/ 4609 h 11872"/>
                    <a:gd name="T28" fmla="*/ 2558 w 16128"/>
                    <a:gd name="T29" fmla="*/ 4656 h 11872"/>
                    <a:gd name="T30" fmla="*/ 2665 w 16128"/>
                    <a:gd name="T31" fmla="*/ 4727 h 11872"/>
                    <a:gd name="T32" fmla="*/ 5357 w 16128"/>
                    <a:gd name="T33" fmla="*/ 7406 h 11872"/>
                    <a:gd name="T34" fmla="*/ 5460 w 16128"/>
                    <a:gd name="T35" fmla="*/ 7483 h 11872"/>
                    <a:gd name="T36" fmla="*/ 5575 w 16128"/>
                    <a:gd name="T37" fmla="*/ 7535 h 11872"/>
                    <a:gd name="T38" fmla="*/ 5696 w 16128"/>
                    <a:gd name="T39" fmla="*/ 7565 h 11872"/>
                    <a:gd name="T40" fmla="*/ 5819 w 16128"/>
                    <a:gd name="T41" fmla="*/ 7571 h 11872"/>
                    <a:gd name="T42" fmla="*/ 5942 w 16128"/>
                    <a:gd name="T43" fmla="*/ 7552 h 11872"/>
                    <a:gd name="T44" fmla="*/ 6060 w 16128"/>
                    <a:gd name="T45" fmla="*/ 7512 h 11872"/>
                    <a:gd name="T46" fmla="*/ 6170 w 16128"/>
                    <a:gd name="T47" fmla="*/ 7447 h 11872"/>
                    <a:gd name="T48" fmla="*/ 13421 w 16128"/>
                    <a:gd name="T49" fmla="*/ 190 h 11872"/>
                    <a:gd name="T50" fmla="*/ 13521 w 16128"/>
                    <a:gd name="T51" fmla="*/ 107 h 11872"/>
                    <a:gd name="T52" fmla="*/ 13634 w 16128"/>
                    <a:gd name="T53" fmla="*/ 47 h 11872"/>
                    <a:gd name="T54" fmla="*/ 13753 w 16128"/>
                    <a:gd name="T55" fmla="*/ 12 h 11872"/>
                    <a:gd name="T56" fmla="*/ 13877 w 16128"/>
                    <a:gd name="T57" fmla="*/ 0 h 11872"/>
                    <a:gd name="T58" fmla="*/ 14000 w 16128"/>
                    <a:gd name="T59" fmla="*/ 11 h 11872"/>
                    <a:gd name="T60" fmla="*/ 14120 w 16128"/>
                    <a:gd name="T61" fmla="*/ 46 h 11872"/>
                    <a:gd name="T62" fmla="*/ 14233 w 16128"/>
                    <a:gd name="T63" fmla="*/ 105 h 11872"/>
                    <a:gd name="T64" fmla="*/ 14334 w 16128"/>
                    <a:gd name="T65" fmla="*/ 186 h 11872"/>
                    <a:gd name="T66" fmla="*/ 16003 w 16128"/>
                    <a:gd name="T67" fmla="*/ 1855 h 11872"/>
                    <a:gd name="T68" fmla="*/ 16068 w 16128"/>
                    <a:gd name="T69" fmla="*/ 1964 h 11872"/>
                    <a:gd name="T70" fmla="*/ 16109 w 16128"/>
                    <a:gd name="T71" fmla="*/ 2082 h 11872"/>
                    <a:gd name="T72" fmla="*/ 16127 w 16128"/>
                    <a:gd name="T73" fmla="*/ 2205 h 11872"/>
                    <a:gd name="T74" fmla="*/ 16122 w 16128"/>
                    <a:gd name="T75" fmla="*/ 2328 h 11872"/>
                    <a:gd name="T76" fmla="*/ 16093 w 16128"/>
                    <a:gd name="T77" fmla="*/ 2449 h 11872"/>
                    <a:gd name="T78" fmla="*/ 16039 w 16128"/>
                    <a:gd name="T79" fmla="*/ 2564 h 11872"/>
                    <a:gd name="T80" fmla="*/ 15964 w 16128"/>
                    <a:gd name="T81" fmla="*/ 2667 h 11872"/>
                    <a:gd name="T82" fmla="*/ 7188 w 16128"/>
                    <a:gd name="T83" fmla="*/ 11462 h 11872"/>
                    <a:gd name="T84" fmla="*/ 7074 w 16128"/>
                    <a:gd name="T85" fmla="*/ 11550 h 11872"/>
                    <a:gd name="T86" fmla="*/ 6943 w 16128"/>
                    <a:gd name="T87" fmla="*/ 11632 h 11872"/>
                    <a:gd name="T88" fmla="*/ 6801 w 16128"/>
                    <a:gd name="T89" fmla="*/ 11706 h 11872"/>
                    <a:gd name="T90" fmla="*/ 6652 w 16128"/>
                    <a:gd name="T91" fmla="*/ 11767 h 11872"/>
                    <a:gd name="T92" fmla="*/ 6500 w 16128"/>
                    <a:gd name="T93" fmla="*/ 11817 h 11872"/>
                    <a:gd name="T94" fmla="*/ 6349 w 16128"/>
                    <a:gd name="T95" fmla="*/ 11852 h 11872"/>
                    <a:gd name="T96" fmla="*/ 6205 w 16128"/>
                    <a:gd name="T97" fmla="*/ 11870 h 11872"/>
                    <a:gd name="T98" fmla="*/ 5352 w 16128"/>
                    <a:gd name="T99" fmla="*/ 11871 h 11872"/>
                    <a:gd name="T100" fmla="*/ 5210 w 16128"/>
                    <a:gd name="T101" fmla="*/ 11858 h 11872"/>
                    <a:gd name="T102" fmla="*/ 5062 w 16128"/>
                    <a:gd name="T103" fmla="*/ 11827 h 11872"/>
                    <a:gd name="T104" fmla="*/ 4910 w 16128"/>
                    <a:gd name="T105" fmla="*/ 11780 h 11872"/>
                    <a:gd name="T106" fmla="*/ 4760 w 16128"/>
                    <a:gd name="T107" fmla="*/ 11722 h 11872"/>
                    <a:gd name="T108" fmla="*/ 4615 w 16128"/>
                    <a:gd name="T109" fmla="*/ 11651 h 11872"/>
                    <a:gd name="T110" fmla="*/ 4481 w 16128"/>
                    <a:gd name="T111" fmla="*/ 11572 h 11872"/>
                    <a:gd name="T112" fmla="*/ 4363 w 16128"/>
                    <a:gd name="T113" fmla="*/ 11484 h 11872"/>
                    <a:gd name="T114" fmla="*/ 187 w 16128"/>
                    <a:gd name="T115" fmla="*/ 7297 h 11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128" h="11872">
                      <a:moveTo>
                        <a:pt x="187" y="7297"/>
                      </a:moveTo>
                      <a:lnTo>
                        <a:pt x="164" y="7273"/>
                      </a:lnTo>
                      <a:lnTo>
                        <a:pt x="143" y="7248"/>
                      </a:lnTo>
                      <a:lnTo>
                        <a:pt x="124" y="7223"/>
                      </a:lnTo>
                      <a:lnTo>
                        <a:pt x="106" y="7196"/>
                      </a:lnTo>
                      <a:lnTo>
                        <a:pt x="89" y="7168"/>
                      </a:lnTo>
                      <a:lnTo>
                        <a:pt x="74" y="7141"/>
                      </a:lnTo>
                      <a:lnTo>
                        <a:pt x="59" y="7113"/>
                      </a:lnTo>
                      <a:lnTo>
                        <a:pt x="46" y="7084"/>
                      </a:lnTo>
                      <a:lnTo>
                        <a:pt x="35" y="7054"/>
                      </a:lnTo>
                      <a:lnTo>
                        <a:pt x="26" y="7024"/>
                      </a:lnTo>
                      <a:lnTo>
                        <a:pt x="18" y="6994"/>
                      </a:lnTo>
                      <a:lnTo>
                        <a:pt x="12" y="6964"/>
                      </a:lnTo>
                      <a:lnTo>
                        <a:pt x="6" y="6933"/>
                      </a:lnTo>
                      <a:lnTo>
                        <a:pt x="3" y="6902"/>
                      </a:lnTo>
                      <a:lnTo>
                        <a:pt x="1" y="6871"/>
                      </a:lnTo>
                      <a:lnTo>
                        <a:pt x="0" y="6841"/>
                      </a:lnTo>
                      <a:lnTo>
                        <a:pt x="1" y="6809"/>
                      </a:lnTo>
                      <a:lnTo>
                        <a:pt x="3" y="6778"/>
                      </a:lnTo>
                      <a:lnTo>
                        <a:pt x="7" y="6747"/>
                      </a:lnTo>
                      <a:lnTo>
                        <a:pt x="12" y="6717"/>
                      </a:lnTo>
                      <a:lnTo>
                        <a:pt x="18" y="6687"/>
                      </a:lnTo>
                      <a:lnTo>
                        <a:pt x="26" y="6656"/>
                      </a:lnTo>
                      <a:lnTo>
                        <a:pt x="36" y="6626"/>
                      </a:lnTo>
                      <a:lnTo>
                        <a:pt x="47" y="6597"/>
                      </a:lnTo>
                      <a:lnTo>
                        <a:pt x="59" y="6569"/>
                      </a:lnTo>
                      <a:lnTo>
                        <a:pt x="74" y="6539"/>
                      </a:lnTo>
                      <a:lnTo>
                        <a:pt x="90" y="6512"/>
                      </a:lnTo>
                      <a:lnTo>
                        <a:pt x="106" y="6485"/>
                      </a:lnTo>
                      <a:lnTo>
                        <a:pt x="125" y="6459"/>
                      </a:lnTo>
                      <a:lnTo>
                        <a:pt x="144" y="6432"/>
                      </a:lnTo>
                      <a:lnTo>
                        <a:pt x="165" y="6408"/>
                      </a:lnTo>
                      <a:lnTo>
                        <a:pt x="188" y="6384"/>
                      </a:lnTo>
                      <a:lnTo>
                        <a:pt x="1801" y="4771"/>
                      </a:lnTo>
                      <a:lnTo>
                        <a:pt x="1824" y="4748"/>
                      </a:lnTo>
                      <a:lnTo>
                        <a:pt x="1850" y="4727"/>
                      </a:lnTo>
                      <a:lnTo>
                        <a:pt x="1876" y="4707"/>
                      </a:lnTo>
                      <a:lnTo>
                        <a:pt x="1902" y="4689"/>
                      </a:lnTo>
                      <a:lnTo>
                        <a:pt x="1929" y="4671"/>
                      </a:lnTo>
                      <a:lnTo>
                        <a:pt x="1957" y="4656"/>
                      </a:lnTo>
                      <a:lnTo>
                        <a:pt x="1985" y="4642"/>
                      </a:lnTo>
                      <a:lnTo>
                        <a:pt x="2014" y="4630"/>
                      </a:lnTo>
                      <a:lnTo>
                        <a:pt x="2043" y="4619"/>
                      </a:lnTo>
                      <a:lnTo>
                        <a:pt x="2073" y="4609"/>
                      </a:lnTo>
                      <a:lnTo>
                        <a:pt x="2104" y="4601"/>
                      </a:lnTo>
                      <a:lnTo>
                        <a:pt x="2134" y="4595"/>
                      </a:lnTo>
                      <a:lnTo>
                        <a:pt x="2164" y="4590"/>
                      </a:lnTo>
                      <a:lnTo>
                        <a:pt x="2195" y="4586"/>
                      </a:lnTo>
                      <a:lnTo>
                        <a:pt x="2227" y="4584"/>
                      </a:lnTo>
                      <a:lnTo>
                        <a:pt x="2257" y="4583"/>
                      </a:lnTo>
                      <a:lnTo>
                        <a:pt x="2288" y="4584"/>
                      </a:lnTo>
                      <a:lnTo>
                        <a:pt x="2319" y="4586"/>
                      </a:lnTo>
                      <a:lnTo>
                        <a:pt x="2350" y="4590"/>
                      </a:lnTo>
                      <a:lnTo>
                        <a:pt x="2381" y="4595"/>
                      </a:lnTo>
                      <a:lnTo>
                        <a:pt x="2411" y="4601"/>
                      </a:lnTo>
                      <a:lnTo>
                        <a:pt x="2441" y="4609"/>
                      </a:lnTo>
                      <a:lnTo>
                        <a:pt x="2472" y="4619"/>
                      </a:lnTo>
                      <a:lnTo>
                        <a:pt x="2501" y="4630"/>
                      </a:lnTo>
                      <a:lnTo>
                        <a:pt x="2529" y="4642"/>
                      </a:lnTo>
                      <a:lnTo>
                        <a:pt x="2558" y="4656"/>
                      </a:lnTo>
                      <a:lnTo>
                        <a:pt x="2586" y="4671"/>
                      </a:lnTo>
                      <a:lnTo>
                        <a:pt x="2613" y="4689"/>
                      </a:lnTo>
                      <a:lnTo>
                        <a:pt x="2639" y="4707"/>
                      </a:lnTo>
                      <a:lnTo>
                        <a:pt x="2665" y="4727"/>
                      </a:lnTo>
                      <a:lnTo>
                        <a:pt x="2689" y="4748"/>
                      </a:lnTo>
                      <a:lnTo>
                        <a:pt x="2714" y="4770"/>
                      </a:lnTo>
                      <a:lnTo>
                        <a:pt x="5332" y="7384"/>
                      </a:lnTo>
                      <a:lnTo>
                        <a:pt x="5357" y="7406"/>
                      </a:lnTo>
                      <a:lnTo>
                        <a:pt x="5382" y="7427"/>
                      </a:lnTo>
                      <a:lnTo>
                        <a:pt x="5407" y="7448"/>
                      </a:lnTo>
                      <a:lnTo>
                        <a:pt x="5433" y="7466"/>
                      </a:lnTo>
                      <a:lnTo>
                        <a:pt x="5460" y="7483"/>
                      </a:lnTo>
                      <a:lnTo>
                        <a:pt x="5489" y="7498"/>
                      </a:lnTo>
                      <a:lnTo>
                        <a:pt x="5517" y="7512"/>
                      </a:lnTo>
                      <a:lnTo>
                        <a:pt x="5546" y="7524"/>
                      </a:lnTo>
                      <a:lnTo>
                        <a:pt x="5575" y="7535"/>
                      </a:lnTo>
                      <a:lnTo>
                        <a:pt x="5604" y="7545"/>
                      </a:lnTo>
                      <a:lnTo>
                        <a:pt x="5635" y="7553"/>
                      </a:lnTo>
                      <a:lnTo>
                        <a:pt x="5665" y="7559"/>
                      </a:lnTo>
                      <a:lnTo>
                        <a:pt x="5696" y="7565"/>
                      </a:lnTo>
                      <a:lnTo>
                        <a:pt x="5726" y="7569"/>
                      </a:lnTo>
                      <a:lnTo>
                        <a:pt x="5758" y="7571"/>
                      </a:lnTo>
                      <a:lnTo>
                        <a:pt x="5789" y="7572"/>
                      </a:lnTo>
                      <a:lnTo>
                        <a:pt x="5819" y="7571"/>
                      </a:lnTo>
                      <a:lnTo>
                        <a:pt x="5850" y="7569"/>
                      </a:lnTo>
                      <a:lnTo>
                        <a:pt x="5882" y="7565"/>
                      </a:lnTo>
                      <a:lnTo>
                        <a:pt x="5912" y="7559"/>
                      </a:lnTo>
                      <a:lnTo>
                        <a:pt x="5942" y="7552"/>
                      </a:lnTo>
                      <a:lnTo>
                        <a:pt x="5972" y="7544"/>
                      </a:lnTo>
                      <a:lnTo>
                        <a:pt x="6003" y="7535"/>
                      </a:lnTo>
                      <a:lnTo>
                        <a:pt x="6032" y="7524"/>
                      </a:lnTo>
                      <a:lnTo>
                        <a:pt x="6060" y="7512"/>
                      </a:lnTo>
                      <a:lnTo>
                        <a:pt x="6089" y="7498"/>
                      </a:lnTo>
                      <a:lnTo>
                        <a:pt x="6117" y="7482"/>
                      </a:lnTo>
                      <a:lnTo>
                        <a:pt x="6144" y="7465"/>
                      </a:lnTo>
                      <a:lnTo>
                        <a:pt x="6170" y="7447"/>
                      </a:lnTo>
                      <a:lnTo>
                        <a:pt x="6196" y="7426"/>
                      </a:lnTo>
                      <a:lnTo>
                        <a:pt x="6220" y="7405"/>
                      </a:lnTo>
                      <a:lnTo>
                        <a:pt x="6245" y="7383"/>
                      </a:lnTo>
                      <a:lnTo>
                        <a:pt x="13421" y="190"/>
                      </a:lnTo>
                      <a:lnTo>
                        <a:pt x="13445" y="166"/>
                      </a:lnTo>
                      <a:lnTo>
                        <a:pt x="13470" y="145"/>
                      </a:lnTo>
                      <a:lnTo>
                        <a:pt x="13495" y="125"/>
                      </a:lnTo>
                      <a:lnTo>
                        <a:pt x="13521" y="107"/>
                      </a:lnTo>
                      <a:lnTo>
                        <a:pt x="13549" y="90"/>
                      </a:lnTo>
                      <a:lnTo>
                        <a:pt x="13577" y="75"/>
                      </a:lnTo>
                      <a:lnTo>
                        <a:pt x="13605" y="60"/>
                      </a:lnTo>
                      <a:lnTo>
                        <a:pt x="13634" y="47"/>
                      </a:lnTo>
                      <a:lnTo>
                        <a:pt x="13663" y="36"/>
                      </a:lnTo>
                      <a:lnTo>
                        <a:pt x="13693" y="27"/>
                      </a:lnTo>
                      <a:lnTo>
                        <a:pt x="13723" y="19"/>
                      </a:lnTo>
                      <a:lnTo>
                        <a:pt x="13753" y="12"/>
                      </a:lnTo>
                      <a:lnTo>
                        <a:pt x="13784" y="7"/>
                      </a:lnTo>
                      <a:lnTo>
                        <a:pt x="13815" y="3"/>
                      </a:lnTo>
                      <a:lnTo>
                        <a:pt x="13846" y="1"/>
                      </a:lnTo>
                      <a:lnTo>
                        <a:pt x="13877" y="0"/>
                      </a:lnTo>
                      <a:lnTo>
                        <a:pt x="13908" y="1"/>
                      </a:lnTo>
                      <a:lnTo>
                        <a:pt x="13939" y="3"/>
                      </a:lnTo>
                      <a:lnTo>
                        <a:pt x="13970" y="6"/>
                      </a:lnTo>
                      <a:lnTo>
                        <a:pt x="14000" y="11"/>
                      </a:lnTo>
                      <a:lnTo>
                        <a:pt x="14031" y="18"/>
                      </a:lnTo>
                      <a:lnTo>
                        <a:pt x="14062" y="26"/>
                      </a:lnTo>
                      <a:lnTo>
                        <a:pt x="14091" y="35"/>
                      </a:lnTo>
                      <a:lnTo>
                        <a:pt x="14120" y="46"/>
                      </a:lnTo>
                      <a:lnTo>
                        <a:pt x="14149" y="58"/>
                      </a:lnTo>
                      <a:lnTo>
                        <a:pt x="14178" y="73"/>
                      </a:lnTo>
                      <a:lnTo>
                        <a:pt x="14206" y="88"/>
                      </a:lnTo>
                      <a:lnTo>
                        <a:pt x="14233" y="105"/>
                      </a:lnTo>
                      <a:lnTo>
                        <a:pt x="14259" y="123"/>
                      </a:lnTo>
                      <a:lnTo>
                        <a:pt x="14285" y="143"/>
                      </a:lnTo>
                      <a:lnTo>
                        <a:pt x="14310" y="164"/>
                      </a:lnTo>
                      <a:lnTo>
                        <a:pt x="14334" y="186"/>
                      </a:lnTo>
                      <a:lnTo>
                        <a:pt x="15938" y="1780"/>
                      </a:lnTo>
                      <a:lnTo>
                        <a:pt x="15962" y="1804"/>
                      </a:lnTo>
                      <a:lnTo>
                        <a:pt x="15983" y="1829"/>
                      </a:lnTo>
                      <a:lnTo>
                        <a:pt x="16003" y="1855"/>
                      </a:lnTo>
                      <a:lnTo>
                        <a:pt x="16021" y="1881"/>
                      </a:lnTo>
                      <a:lnTo>
                        <a:pt x="16038" y="1908"/>
                      </a:lnTo>
                      <a:lnTo>
                        <a:pt x="16053" y="1935"/>
                      </a:lnTo>
                      <a:lnTo>
                        <a:pt x="16068" y="1964"/>
                      </a:lnTo>
                      <a:lnTo>
                        <a:pt x="16081" y="1993"/>
                      </a:lnTo>
                      <a:lnTo>
                        <a:pt x="16092" y="2022"/>
                      </a:lnTo>
                      <a:lnTo>
                        <a:pt x="16101" y="2051"/>
                      </a:lnTo>
                      <a:lnTo>
                        <a:pt x="16109" y="2082"/>
                      </a:lnTo>
                      <a:lnTo>
                        <a:pt x="16116" y="2112"/>
                      </a:lnTo>
                      <a:lnTo>
                        <a:pt x="16121" y="2143"/>
                      </a:lnTo>
                      <a:lnTo>
                        <a:pt x="16125" y="2173"/>
                      </a:lnTo>
                      <a:lnTo>
                        <a:pt x="16127" y="2205"/>
                      </a:lnTo>
                      <a:lnTo>
                        <a:pt x="16128" y="2236"/>
                      </a:lnTo>
                      <a:lnTo>
                        <a:pt x="16127" y="2266"/>
                      </a:lnTo>
                      <a:lnTo>
                        <a:pt x="16125" y="2297"/>
                      </a:lnTo>
                      <a:lnTo>
                        <a:pt x="16122" y="2328"/>
                      </a:lnTo>
                      <a:lnTo>
                        <a:pt x="16117" y="2359"/>
                      </a:lnTo>
                      <a:lnTo>
                        <a:pt x="16110" y="2389"/>
                      </a:lnTo>
                      <a:lnTo>
                        <a:pt x="16102" y="2419"/>
                      </a:lnTo>
                      <a:lnTo>
                        <a:pt x="16093" y="2449"/>
                      </a:lnTo>
                      <a:lnTo>
                        <a:pt x="16082" y="2478"/>
                      </a:lnTo>
                      <a:lnTo>
                        <a:pt x="16069" y="2507"/>
                      </a:lnTo>
                      <a:lnTo>
                        <a:pt x="16055" y="2535"/>
                      </a:lnTo>
                      <a:lnTo>
                        <a:pt x="16039" y="2564"/>
                      </a:lnTo>
                      <a:lnTo>
                        <a:pt x="16023" y="2591"/>
                      </a:lnTo>
                      <a:lnTo>
                        <a:pt x="16004" y="2617"/>
                      </a:lnTo>
                      <a:lnTo>
                        <a:pt x="15985" y="2642"/>
                      </a:lnTo>
                      <a:lnTo>
                        <a:pt x="15964" y="2667"/>
                      </a:lnTo>
                      <a:lnTo>
                        <a:pt x="15941" y="2692"/>
                      </a:lnTo>
                      <a:lnTo>
                        <a:pt x="7238" y="11415"/>
                      </a:lnTo>
                      <a:lnTo>
                        <a:pt x="7214" y="11439"/>
                      </a:lnTo>
                      <a:lnTo>
                        <a:pt x="7188" y="11462"/>
                      </a:lnTo>
                      <a:lnTo>
                        <a:pt x="7162" y="11485"/>
                      </a:lnTo>
                      <a:lnTo>
                        <a:pt x="7134" y="11507"/>
                      </a:lnTo>
                      <a:lnTo>
                        <a:pt x="7104" y="11529"/>
                      </a:lnTo>
                      <a:lnTo>
                        <a:pt x="7074" y="11550"/>
                      </a:lnTo>
                      <a:lnTo>
                        <a:pt x="7043" y="11572"/>
                      </a:lnTo>
                      <a:lnTo>
                        <a:pt x="7011" y="11593"/>
                      </a:lnTo>
                      <a:lnTo>
                        <a:pt x="6977" y="11613"/>
                      </a:lnTo>
                      <a:lnTo>
                        <a:pt x="6943" y="11632"/>
                      </a:lnTo>
                      <a:lnTo>
                        <a:pt x="6909" y="11651"/>
                      </a:lnTo>
                      <a:lnTo>
                        <a:pt x="6874" y="11670"/>
                      </a:lnTo>
                      <a:lnTo>
                        <a:pt x="6837" y="11688"/>
                      </a:lnTo>
                      <a:lnTo>
                        <a:pt x="6801" y="11706"/>
                      </a:lnTo>
                      <a:lnTo>
                        <a:pt x="6765" y="11722"/>
                      </a:lnTo>
                      <a:lnTo>
                        <a:pt x="6727" y="11738"/>
                      </a:lnTo>
                      <a:lnTo>
                        <a:pt x="6689" y="11753"/>
                      </a:lnTo>
                      <a:lnTo>
                        <a:pt x="6652" y="11767"/>
                      </a:lnTo>
                      <a:lnTo>
                        <a:pt x="6613" y="11781"/>
                      </a:lnTo>
                      <a:lnTo>
                        <a:pt x="6576" y="11793"/>
                      </a:lnTo>
                      <a:lnTo>
                        <a:pt x="6538" y="11805"/>
                      </a:lnTo>
                      <a:lnTo>
                        <a:pt x="6500" y="11817"/>
                      </a:lnTo>
                      <a:lnTo>
                        <a:pt x="6461" y="11827"/>
                      </a:lnTo>
                      <a:lnTo>
                        <a:pt x="6424" y="11836"/>
                      </a:lnTo>
                      <a:lnTo>
                        <a:pt x="6387" y="11844"/>
                      </a:lnTo>
                      <a:lnTo>
                        <a:pt x="6349" y="11852"/>
                      </a:lnTo>
                      <a:lnTo>
                        <a:pt x="6313" y="11858"/>
                      </a:lnTo>
                      <a:lnTo>
                        <a:pt x="6277" y="11863"/>
                      </a:lnTo>
                      <a:lnTo>
                        <a:pt x="6241" y="11867"/>
                      </a:lnTo>
                      <a:lnTo>
                        <a:pt x="6205" y="11870"/>
                      </a:lnTo>
                      <a:lnTo>
                        <a:pt x="6171" y="11871"/>
                      </a:lnTo>
                      <a:lnTo>
                        <a:pt x="6138" y="11872"/>
                      </a:lnTo>
                      <a:lnTo>
                        <a:pt x="5386" y="11872"/>
                      </a:lnTo>
                      <a:lnTo>
                        <a:pt x="5352" y="11871"/>
                      </a:lnTo>
                      <a:lnTo>
                        <a:pt x="5318" y="11870"/>
                      </a:lnTo>
                      <a:lnTo>
                        <a:pt x="5283" y="11867"/>
                      </a:lnTo>
                      <a:lnTo>
                        <a:pt x="5247" y="11863"/>
                      </a:lnTo>
                      <a:lnTo>
                        <a:pt x="5210" y="11858"/>
                      </a:lnTo>
                      <a:lnTo>
                        <a:pt x="5174" y="11851"/>
                      </a:lnTo>
                      <a:lnTo>
                        <a:pt x="5137" y="11844"/>
                      </a:lnTo>
                      <a:lnTo>
                        <a:pt x="5099" y="11836"/>
                      </a:lnTo>
                      <a:lnTo>
                        <a:pt x="5062" y="11827"/>
                      </a:lnTo>
                      <a:lnTo>
                        <a:pt x="5024" y="11817"/>
                      </a:lnTo>
                      <a:lnTo>
                        <a:pt x="4986" y="11805"/>
                      </a:lnTo>
                      <a:lnTo>
                        <a:pt x="4948" y="11793"/>
                      </a:lnTo>
                      <a:lnTo>
                        <a:pt x="4910" y="11780"/>
                      </a:lnTo>
                      <a:lnTo>
                        <a:pt x="4872" y="11767"/>
                      </a:lnTo>
                      <a:lnTo>
                        <a:pt x="4834" y="11753"/>
                      </a:lnTo>
                      <a:lnTo>
                        <a:pt x="4796" y="11738"/>
                      </a:lnTo>
                      <a:lnTo>
                        <a:pt x="4760" y="11722"/>
                      </a:lnTo>
                      <a:lnTo>
                        <a:pt x="4722" y="11705"/>
                      </a:lnTo>
                      <a:lnTo>
                        <a:pt x="4686" y="11688"/>
                      </a:lnTo>
                      <a:lnTo>
                        <a:pt x="4650" y="11669"/>
                      </a:lnTo>
                      <a:lnTo>
                        <a:pt x="4615" y="11651"/>
                      </a:lnTo>
                      <a:lnTo>
                        <a:pt x="4580" y="11632"/>
                      </a:lnTo>
                      <a:lnTo>
                        <a:pt x="4546" y="11612"/>
                      </a:lnTo>
                      <a:lnTo>
                        <a:pt x="4513" y="11592"/>
                      </a:lnTo>
                      <a:lnTo>
                        <a:pt x="4481" y="11572"/>
                      </a:lnTo>
                      <a:lnTo>
                        <a:pt x="4449" y="11550"/>
                      </a:lnTo>
                      <a:lnTo>
                        <a:pt x="4419" y="11528"/>
                      </a:lnTo>
                      <a:lnTo>
                        <a:pt x="4390" y="11506"/>
                      </a:lnTo>
                      <a:lnTo>
                        <a:pt x="4363" y="11484"/>
                      </a:lnTo>
                      <a:lnTo>
                        <a:pt x="4335" y="11462"/>
                      </a:lnTo>
                      <a:lnTo>
                        <a:pt x="4310" y="11439"/>
                      </a:lnTo>
                      <a:lnTo>
                        <a:pt x="4286" y="11414"/>
                      </a:lnTo>
                      <a:lnTo>
                        <a:pt x="187" y="72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noFill/>
                </a:ln>
              </p:spPr>
              <p:txBody>
                <a:bodyPr vert="horz" wrap="square" lIns="57150" tIns="28575" rIns="57150" bIns="28575" numCol="1" anchor="t" anchorCtr="0" compatLnSpc="1"/>
                <a:lstStyle/>
                <a:p>
                  <a:endParaRPr lang="id-ID" sz="1750">
                    <a:solidFill>
                      <a:srgbClr val="5357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2666999"/>
            <a:ext cx="6858001" cy="12191998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b="52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7" b="42383"/>
          <a:stretch>
            <a:fillRect/>
          </a:stretch>
        </p:blipFill>
        <p:spPr>
          <a:xfrm>
            <a:off x="0" y="1698172"/>
            <a:ext cx="12192000" cy="5159828"/>
          </a:xfrm>
          <a:prstGeom prst="rect">
            <a:avLst/>
          </a:prstGeom>
        </p:spPr>
      </p:pic>
      <p:grpSp>
        <p:nvGrpSpPr>
          <p:cNvPr id="14" name="Group 13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2230981" y="2020698"/>
            <a:ext cx="45719" cy="2774424"/>
            <a:chOff x="4041059" y="1950965"/>
            <a:chExt cx="0" cy="2720096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4041059" y="1950965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041059" y="3952567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313778" y="2447581"/>
            <a:ext cx="45719" cy="1997205"/>
            <a:chOff x="5038541" y="2331965"/>
            <a:chExt cx="0" cy="1958096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038541" y="2331965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038541" y="3952567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3833808" y="2447581"/>
            <a:ext cx="45719" cy="1997205"/>
            <a:chOff x="1746048" y="2331965"/>
            <a:chExt cx="0" cy="1958096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746048" y="2331965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746048" y="3952567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3320927" y="1371835"/>
            <a:ext cx="89193" cy="3955799"/>
            <a:chOff x="2905433" y="1371845"/>
            <a:chExt cx="0" cy="3878336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2905433" y="1371845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905433" y="3952567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9212326" y="2038702"/>
            <a:ext cx="45719" cy="2740011"/>
            <a:chOff x="4041059" y="1950965"/>
            <a:chExt cx="0" cy="2720096"/>
          </a:xfrm>
        </p:grpSpPr>
        <p:cxnSp>
          <p:nvCxnSpPr>
            <p:cNvPr id="27" name="Straight Connector 2"/>
            <p:cNvCxnSpPr/>
            <p:nvPr/>
          </p:nvCxnSpPr>
          <p:spPr>
            <a:xfrm flipV="1">
              <a:off x="4041059" y="1950965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"/>
            <p:cNvCxnSpPr/>
            <p:nvPr/>
          </p:nvCxnSpPr>
          <p:spPr>
            <a:xfrm flipV="1">
              <a:off x="4041059" y="3952567"/>
              <a:ext cx="0" cy="718494"/>
            </a:xfrm>
            <a:prstGeom prst="line">
              <a:avLst/>
            </a:prstGeom>
            <a:ln w="1270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4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10129529" y="2455945"/>
            <a:ext cx="45719" cy="1972432"/>
            <a:chOff x="5038541" y="2331965"/>
            <a:chExt cx="0" cy="1958096"/>
          </a:xfrm>
        </p:grpSpPr>
        <p:cxnSp>
          <p:nvCxnSpPr>
            <p:cNvPr id="30" name="Straight Connector 5"/>
            <p:cNvCxnSpPr/>
            <p:nvPr/>
          </p:nvCxnSpPr>
          <p:spPr>
            <a:xfrm flipV="1">
              <a:off x="5038541" y="2331965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"/>
            <p:cNvCxnSpPr/>
            <p:nvPr/>
          </p:nvCxnSpPr>
          <p:spPr>
            <a:xfrm flipV="1">
              <a:off x="5038541" y="3952567"/>
              <a:ext cx="0" cy="337494"/>
            </a:xfrm>
            <a:prstGeom prst="line">
              <a:avLst/>
            </a:prstGeom>
            <a:ln w="12700"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 flipH="1">
            <a:off x="7609500" y="2455945"/>
            <a:ext cx="45719" cy="1972432"/>
            <a:chOff x="1746048" y="2331965"/>
            <a:chExt cx="0" cy="1958096"/>
          </a:xfrm>
        </p:grpSpPr>
        <p:cxnSp>
          <p:nvCxnSpPr>
            <p:cNvPr id="33" name="Straight Connector 8"/>
            <p:cNvCxnSpPr/>
            <p:nvPr/>
          </p:nvCxnSpPr>
          <p:spPr>
            <a:xfrm flipV="1">
              <a:off x="1746048" y="2331965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9"/>
            <p:cNvCxnSpPr/>
            <p:nvPr/>
          </p:nvCxnSpPr>
          <p:spPr>
            <a:xfrm flipV="1">
              <a:off x="1746048" y="3952567"/>
              <a:ext cx="0" cy="3374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8213816" y="1404494"/>
            <a:ext cx="65925" cy="3906732"/>
            <a:chOff x="2905433" y="1371845"/>
            <a:chExt cx="0" cy="3878336"/>
          </a:xfrm>
        </p:grpSpPr>
        <p:cxnSp>
          <p:nvCxnSpPr>
            <p:cNvPr id="36" name="Straight Connector 11"/>
            <p:cNvCxnSpPr/>
            <p:nvPr/>
          </p:nvCxnSpPr>
          <p:spPr>
            <a:xfrm flipV="1">
              <a:off x="2905433" y="1371845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2"/>
            <p:cNvCxnSpPr/>
            <p:nvPr/>
          </p:nvCxnSpPr>
          <p:spPr>
            <a:xfrm flipV="1">
              <a:off x="2905433" y="3952567"/>
              <a:ext cx="0" cy="1297614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6701925" y="2462198"/>
            <a:ext cx="4028972" cy="1911965"/>
            <a:chOff x="6175814" y="2248024"/>
            <a:chExt cx="4028972" cy="1911965"/>
          </a:xfrm>
        </p:grpSpPr>
        <p:sp>
          <p:nvSpPr>
            <p:cNvPr id="39" name="TextBox 7"/>
            <p:cNvSpPr txBox="1"/>
            <p:nvPr/>
          </p:nvSpPr>
          <p:spPr>
            <a:xfrm>
              <a:off x="6175814" y="226716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Y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40" name="TextBox 7"/>
            <p:cNvSpPr txBox="1"/>
            <p:nvPr/>
          </p:nvSpPr>
          <p:spPr>
            <a:xfrm>
              <a:off x="7001981" y="226716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O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41" name="TextBox 7"/>
            <p:cNvSpPr txBox="1"/>
            <p:nvPr/>
          </p:nvSpPr>
          <p:spPr>
            <a:xfrm>
              <a:off x="8000322" y="2248024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U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8850581" y="2267163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grpSp>
        <p:nvGrpSpPr>
          <p:cNvPr id="2" name="组合 1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/>
        </p:nvGrpSpPr>
        <p:grpSpPr>
          <a:xfrm>
            <a:off x="1478268" y="2387120"/>
            <a:ext cx="4999431" cy="1910018"/>
            <a:chOff x="-5333082" y="2060788"/>
            <a:chExt cx="4999431" cy="1910018"/>
          </a:xfrm>
        </p:grpSpPr>
        <p:sp>
          <p:nvSpPr>
            <p:cNvPr id="8" name="TextBox 7"/>
            <p:cNvSpPr txBox="1"/>
            <p:nvPr/>
          </p:nvSpPr>
          <p:spPr>
            <a:xfrm>
              <a:off x="-5333082" y="2077980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600" b="1">
                  <a:solidFill>
                    <a:schemeClr val="bg1"/>
                  </a:solidFill>
                  <a:effectLst>
                    <a:outerShdw blurRad="114300" dist="520700" dir="12600000" sx="114000" sy="114000" algn="bl" rotWithShape="0">
                      <a:schemeClr val="bg1">
                        <a:alpha val="20000"/>
                      </a:scheme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pPr algn="l"/>
              <a:r>
                <a:rPr lang="en-US" altLang="zh-CN" sz="11700" dirty="0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T</a:t>
              </a:r>
              <a:endParaRPr lang="en-US" sz="11700" dirty="0">
                <a:gradFill flip="none" rotWithShape="1">
                  <a:gsLst>
                    <a:gs pos="69000">
                      <a:schemeClr val="bg1"/>
                    </a:gs>
                    <a:gs pos="100000">
                      <a:schemeClr val="bg1">
                        <a:alpha val="33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461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-4447960" y="2077980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H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-3562838" y="2077980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A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-2677716" y="2077980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N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  <p:sp>
          <p:nvSpPr>
            <p:cNvPr id="44" name="TextBox 7"/>
            <p:cNvSpPr txBox="1"/>
            <p:nvPr/>
          </p:nvSpPr>
          <p:spPr>
            <a:xfrm>
              <a:off x="-1687856" y="2060788"/>
              <a:ext cx="1354205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500" b="1">
                  <a:gradFill flip="none" rotWithShape="1">
                    <a:gsLst>
                      <a:gs pos="69000">
                        <a:schemeClr val="bg1"/>
                      </a:gs>
                      <a:gs pos="100000">
                        <a:schemeClr val="bg1">
                          <a:alpha val="33000"/>
                        </a:schemeClr>
                      </a:gs>
                    </a:gsLst>
                    <a:lin ang="0" scaled="1"/>
                    <a:tileRect/>
                  </a:gradFill>
                  <a:effectLst>
                    <a:outerShdw blurRad="546100" dist="2286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+mn-ea"/>
                </a:defRPr>
              </a:lvl1pPr>
            </a:lstStyle>
            <a:p>
              <a:r>
                <a:rPr lang="en-US" altLang="zh-CN" sz="11700" dirty="0">
                  <a:effectLst>
                    <a:outerShdw blurRad="190500" dist="228600" dir="10800000" algn="r" rotWithShape="0">
                      <a:prstClr val="black">
                        <a:alpha val="40000"/>
                      </a:prstClr>
                    </a:outerShdw>
                  </a:effectLst>
                  <a:sym typeface="+mn-lt"/>
                </a:rPr>
                <a:t>K</a:t>
              </a:r>
              <a:endParaRPr lang="en-US" sz="11700" dirty="0">
                <a:effectLst>
                  <a:outerShdw blurRad="190500" dist="228600" dir="10800000" algn="r" rotWithShape="0">
                    <a:prstClr val="black">
                      <a:alpha val="40000"/>
                    </a:prstClr>
                  </a:outerShdw>
                </a:effectLst>
                <a:sym typeface="+mn-lt"/>
              </a:endParaRPr>
            </a:p>
          </p:txBody>
        </p:sp>
      </p:grpSp>
      <p:sp>
        <p:nvSpPr>
          <p:cNvPr id="3" name="e7d195523061f1c0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e7d195523061f1c03a90ee8e42cb24248e56383cd534985688F9F494128731F165EE95AB4B0C0A38076AAEA07667B1565C446FC45FF01DFB0E885BCDBDF3A284F3DB14DA61DD97F0BAB2E6C668FB493184BEA2B79408FB09681DEF3D08660AB93BDD5FE89F02221217A1AFEEDBDC6C022AB57845A528812DBCE728FFE6C08E535B3AD81BF0C0368B</a:t>
            </a:r>
            <a:endParaRPr lang="zh-CN" altLang="en-US" sz="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C:/Users/YOGA/Documents/xwechat_files/wxid_245f5hea2e2812_96da/temp/RWTemp/2025-12/cf2394f9acbad420fb2753d12a778880.pngcf2394f9acbad420fb2753d12a778880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7236" r="13877"/>
          <a:stretch>
            <a:fillRect/>
          </a:stretch>
        </p:blipFill>
        <p:spPr>
          <a:xfrm>
            <a:off x="7670158" y="1125929"/>
            <a:ext cx="4521842" cy="5732071"/>
          </a:xfrm>
        </p:spPr>
      </p:pic>
      <p:sp>
        <p:nvSpPr>
          <p:cNvPr id="50" name="Freeform: Shape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7670165" y="1111323"/>
            <a:ext cx="4514850" cy="5732072"/>
          </a:xfrm>
          <a:custGeom>
            <a:avLst/>
            <a:gdLst>
              <a:gd name="connsiteX0" fmla="*/ 6908588 w 7223760"/>
              <a:gd name="connsiteY0" fmla="*/ 0 h 9171315"/>
              <a:gd name="connsiteX1" fmla="*/ 7223760 w 7223760"/>
              <a:gd name="connsiteY1" fmla="*/ 7970 h 9171315"/>
              <a:gd name="connsiteX2" fmla="*/ 7223760 w 7223760"/>
              <a:gd name="connsiteY2" fmla="*/ 9171315 h 9171315"/>
              <a:gd name="connsiteX3" fmla="*/ 381086 w 7223760"/>
              <a:gd name="connsiteY3" fmla="*/ 9171315 h 9171315"/>
              <a:gd name="connsiteX4" fmla="*/ 310597 w 7223760"/>
              <a:gd name="connsiteY4" fmla="*/ 8962989 h 9171315"/>
              <a:gd name="connsiteX5" fmla="*/ 0 w 7223760"/>
              <a:gd name="connsiteY5" fmla="*/ 6908587 h 9171315"/>
              <a:gd name="connsiteX6" fmla="*/ 6908588 w 7223760"/>
              <a:gd name="connsiteY6" fmla="*/ 0 h 917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3760" h="9171315">
                <a:moveTo>
                  <a:pt x="6908588" y="0"/>
                </a:moveTo>
                <a:lnTo>
                  <a:pt x="7223760" y="7970"/>
                </a:lnTo>
                <a:lnTo>
                  <a:pt x="7223760" y="9171315"/>
                </a:lnTo>
                <a:lnTo>
                  <a:pt x="381086" y="9171315"/>
                </a:lnTo>
                <a:lnTo>
                  <a:pt x="310597" y="8962989"/>
                </a:lnTo>
                <a:cubicBezTo>
                  <a:pt x="108741" y="8314004"/>
                  <a:pt x="0" y="7623995"/>
                  <a:pt x="0" y="6908587"/>
                </a:cubicBezTo>
                <a:cubicBezTo>
                  <a:pt x="0" y="3093080"/>
                  <a:pt x="3093080" y="0"/>
                  <a:pt x="690858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6">
                  <a:alpha val="6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7960" y="377825"/>
            <a:ext cx="725043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多端协同/跨端业务链路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55" name="Rectangle 54"/>
          <p:cNvSpPr/>
          <p:nvPr/>
        </p:nvSpPr>
        <p:spPr>
          <a:xfrm>
            <a:off x="1132205" y="1205865"/>
            <a:ext cx="5557520" cy="39878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电脑端执行重计算管线（多进程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外部工具协同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)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69" name="TextBox 6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422275" y="5648960"/>
            <a:ext cx="6602730" cy="876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手机端无法承担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COLMAP + NGP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训练的算力与依赖环境，因此把计算迁移到电脑端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/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服务器端。代码中通过构造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colmap_cmd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和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train_cmd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调用外部工具链，体现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‘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移动端采集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+ 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电脑端建模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’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的多端分工。</a:t>
            </a:r>
            <a:endParaRPr lang="zh-CN" altLang="en-US" sz="20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931" t="8234" r="5626" b="9611"/>
          <a:stretch>
            <a:fillRect/>
          </a:stretch>
        </p:blipFill>
        <p:spPr>
          <a:xfrm>
            <a:off x="187960" y="1518285"/>
            <a:ext cx="7357110" cy="4130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C:/Users/YOGA/Documents/xwechat_files/wxid_245f5hea2e2812_96da/temp/RWTemp/2025-12/cf2394f9acbad420fb2753d12a778880.pngcf2394f9acbad420fb2753d12a778880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7236" r="13877"/>
          <a:stretch>
            <a:fillRect/>
          </a:stretch>
        </p:blipFill>
        <p:spPr>
          <a:xfrm>
            <a:off x="7670158" y="1125929"/>
            <a:ext cx="4521842" cy="5732071"/>
          </a:xfrm>
        </p:spPr>
      </p:pic>
      <p:sp>
        <p:nvSpPr>
          <p:cNvPr id="50" name="Freeform: Shape 49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7670165" y="1111323"/>
            <a:ext cx="4514850" cy="5732072"/>
          </a:xfrm>
          <a:custGeom>
            <a:avLst/>
            <a:gdLst>
              <a:gd name="connsiteX0" fmla="*/ 6908588 w 7223760"/>
              <a:gd name="connsiteY0" fmla="*/ 0 h 9171315"/>
              <a:gd name="connsiteX1" fmla="*/ 7223760 w 7223760"/>
              <a:gd name="connsiteY1" fmla="*/ 7970 h 9171315"/>
              <a:gd name="connsiteX2" fmla="*/ 7223760 w 7223760"/>
              <a:gd name="connsiteY2" fmla="*/ 9171315 h 9171315"/>
              <a:gd name="connsiteX3" fmla="*/ 381086 w 7223760"/>
              <a:gd name="connsiteY3" fmla="*/ 9171315 h 9171315"/>
              <a:gd name="connsiteX4" fmla="*/ 310597 w 7223760"/>
              <a:gd name="connsiteY4" fmla="*/ 8962989 h 9171315"/>
              <a:gd name="connsiteX5" fmla="*/ 0 w 7223760"/>
              <a:gd name="connsiteY5" fmla="*/ 6908587 h 9171315"/>
              <a:gd name="connsiteX6" fmla="*/ 6908588 w 7223760"/>
              <a:gd name="connsiteY6" fmla="*/ 0 h 917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3760" h="9171315">
                <a:moveTo>
                  <a:pt x="6908588" y="0"/>
                </a:moveTo>
                <a:lnTo>
                  <a:pt x="7223760" y="7970"/>
                </a:lnTo>
                <a:lnTo>
                  <a:pt x="7223760" y="9171315"/>
                </a:lnTo>
                <a:lnTo>
                  <a:pt x="381086" y="9171315"/>
                </a:lnTo>
                <a:lnTo>
                  <a:pt x="310597" y="8962989"/>
                </a:lnTo>
                <a:cubicBezTo>
                  <a:pt x="108741" y="8314004"/>
                  <a:pt x="0" y="7623995"/>
                  <a:pt x="0" y="6908587"/>
                </a:cubicBezTo>
                <a:cubicBezTo>
                  <a:pt x="0" y="3093080"/>
                  <a:pt x="3093080" y="0"/>
                  <a:pt x="690858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6">
                  <a:alpha val="6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2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7960" y="377825"/>
            <a:ext cx="725043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多端协同/跨端业务链路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55" name="Rectangle 54"/>
          <p:cNvSpPr/>
          <p:nvPr/>
        </p:nvSpPr>
        <p:spPr>
          <a:xfrm>
            <a:off x="1132205" y="1205865"/>
            <a:ext cx="5187315" cy="39878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跨端输出契约（电脑端产物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→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供移动端消费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)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sp>
        <p:nvSpPr>
          <p:cNvPr id="69" name="TextBox 68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422275" y="4924425"/>
            <a:ext cx="6602730" cy="876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训练完成后，电脑端生成并返回模型产物路径（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snapshot_path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）和场景数据（</a:t>
            </a:r>
            <a:r>
              <a:rPr lang="en-US" altLang="zh-CN" sz="2000">
                <a:highlight>
                  <a:srgbClr val="C0C0C0"/>
                </a:highligh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transforms.json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）。这些产物随后会被预览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/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下载接口使用，从而让移动端能查看模型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——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这是端到端链路的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‘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交付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’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阶段。</a:t>
            </a:r>
            <a:endParaRPr lang="zh-CN" altLang="en-US" sz="2000" b="1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327" t="16448" r="10398" b="17047"/>
          <a:stretch>
            <a:fillRect/>
          </a:stretch>
        </p:blipFill>
        <p:spPr>
          <a:xfrm>
            <a:off x="1059815" y="1880235"/>
            <a:ext cx="5403215" cy="276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6243593" y="656690"/>
            <a:ext cx="483079" cy="48307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10735148" y="2778243"/>
            <a:ext cx="1301577" cy="130157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ounded Rectangle 2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6096000" y="4243705"/>
            <a:ext cx="1502410" cy="4260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图片占位符 1" descr="C:/Users/YOGA/Documents/xwechat_files/wxid_245f5hea2e2812_96da/temp/RWTemp/2025-12/9e20f478899dc29eb19741386f9343c8/d96ea8fa2ee7d880d9a7502ee280ded4.pngd96ea8fa2ee7d880d9a7502ee280ded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19" b="19"/>
          <a:stretch>
            <a:fillRect/>
          </a:stretch>
        </p:blipFill>
        <p:spPr>
          <a:xfrm>
            <a:off x="5963285" y="2378710"/>
            <a:ext cx="1550670" cy="1550670"/>
          </a:xfr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e7d195523061f1c03a90ee8e42cb24248e56383cd534985688F9F494128731F165EE95AB4B0C0A38076AAEA07667B1565C446FC45FF01DFB0E885BCDBDF3A284F3DB14DA61DD97F0BAB2E6C668FB4931D588590651A0FE2FDD680AB332B0F27B00BAA633757060540CF4A7AF683A0687DD2A4BB3192B54D2F12D0C77EE38C6112D83D1716E902AE6</a:t>
            </a:r>
            <a:endParaRPr lang="zh-CN" altLang="en-US" sz="100"/>
          </a:p>
        </p:txBody>
      </p:sp>
      <p:sp>
        <p:nvSpPr>
          <p:cNvPr id="14" name="TextBox 13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6409055" y="4312285"/>
            <a:ext cx="876300" cy="302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manbo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ea typeface="Open Sans SemiBold" panose="020B07060308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2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8669020" y="2580005"/>
            <a:ext cx="1502410" cy="4260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图片占位符 1" descr="C:/Users/YOGA/Documents/xwechat_files/wxid_245f5hea2e2812_96da/temp/InputTemp/dd9565bd-7d97-4f91-999d-4547f630e946.pngdd9565bd-7d97-4f91-999d-4547f630e946"/>
          <p:cNvPicPr>
            <a:picLocks noGrp="1"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36305" y="715010"/>
            <a:ext cx="1550670" cy="1550670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</p:spPr>
      </p:pic>
      <p:sp>
        <p:nvSpPr>
          <p:cNvPr id="10" name="TextBox 13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8982075" y="2648585"/>
            <a:ext cx="876300" cy="302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Kobe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ea typeface="Open Sans SemiBold" panose="020B07060308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22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/>
          <p:nvPr/>
        </p:nvSpPr>
        <p:spPr>
          <a:xfrm>
            <a:off x="8536305" y="5591175"/>
            <a:ext cx="1778635" cy="4260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图片占位符 1" descr="C:/Users/YOGA/Documents/xwechat_files/wxid_245f5hea2e2812_96da/temp/InputTemp/e55f0888-155e-42a9-bd3c-ccde22165c3e.pnge55f0888-155e-42a9-bd3c-ccde22165c3e"/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36305" y="3726180"/>
            <a:ext cx="1550670" cy="1550670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" y="1139825"/>
            <a:ext cx="2367280" cy="5254625"/>
          </a:xfrm>
          <a:prstGeom prst="roundRect">
            <a:avLst/>
          </a:prstGeom>
        </p:spPr>
      </p:pic>
      <p:sp>
        <p:nvSpPr>
          <p:cNvPr id="17" name="TextBox 13" descr="e7d195523061f1c03a90ee8e42cb24248e56383cd534985688F9F494128731F165EE95AB4B0C0A38076AAEA07667B1565C446FC45FF01DFB0E885BCDBDF3A284F3DB14DA61DD97F0BAB2E6C668FB4931D588590651A0FE2FDD680AB332B0F27B00BAA633757060540CF4A7AF683A0687DD2A4BB3192B54D2F12D0C77EE38C6112D83D1716E902AE6"/>
          <p:cNvSpPr txBox="1"/>
          <p:nvPr/>
        </p:nvSpPr>
        <p:spPr>
          <a:xfrm>
            <a:off x="8982075" y="5659755"/>
            <a:ext cx="876300" cy="302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Test_Michelle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ea typeface="Open Sans SemiBold" panose="020B0706030804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53"/>
          <p:cNvSpPr/>
          <p:nvPr/>
        </p:nvSpPr>
        <p:spPr>
          <a:xfrm>
            <a:off x="231140" y="288290"/>
            <a:ext cx="4716780" cy="61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关键技术点</a:t>
            </a:r>
            <a:r>
              <a:rPr lang="en-US" altLang="zh-CN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-</a:t>
            </a:r>
            <a:r>
              <a:rPr lang="en-US" sz="3375" dirty="0">
                <a:solidFill>
                  <a:srgbClr val="5357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 </a:t>
            </a:r>
            <a:r>
              <a:rPr lang="zh-CN" altLang="en-US" sz="337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anose="00000500000000000000" pitchFamily="2" charset="-79"/>
                <a:sym typeface="微软雅黑" panose="020B0503020204020204" pitchFamily="34" charset="-122"/>
              </a:rPr>
              <a:t>实时通信</a:t>
            </a:r>
            <a:endParaRPr lang="zh-CN" altLang="en-US" sz="337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anose="00000500000000000000" pitchFamily="2" charset="-79"/>
              <a:sym typeface="微软雅黑" panose="020B0503020204020204" pitchFamily="34" charset="-122"/>
            </a:endParaRPr>
          </a:p>
        </p:txBody>
      </p:sp>
      <p:pic>
        <p:nvPicPr>
          <p:cNvPr id="19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r="21502"/>
          <a:stretch>
            <a:fillRect/>
          </a:stretch>
        </p:blipFill>
        <p:spPr>
          <a:xfrm>
            <a:off x="471170" y="593090"/>
            <a:ext cx="3262630" cy="6348095"/>
          </a:xfrm>
          <a:prstGeom prst="rect">
            <a:avLst/>
          </a:prstGeom>
          <a:effectLst/>
        </p:spPr>
      </p:pic>
      <p:grpSp>
        <p:nvGrpSpPr>
          <p:cNvPr id="22" name="Group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6"/>
            </p:custDataLst>
          </p:nvPr>
        </p:nvGrpSpPr>
        <p:grpSpPr>
          <a:xfrm>
            <a:off x="3481705" y="998855"/>
            <a:ext cx="4676775" cy="877570"/>
            <a:chOff x="3467100" y="1793070"/>
            <a:chExt cx="4244443" cy="1981200"/>
          </a:xfrm>
        </p:grpSpPr>
        <p:sp>
          <p:nvSpPr>
            <p:cNvPr id="24" name="Freeform: Shape 44"/>
            <p:cNvSpPr/>
            <p:nvPr>
              <p:custDataLst>
                <p:tags r:id="rId7"/>
              </p:custDataLst>
            </p:nvPr>
          </p:nvSpPr>
          <p:spPr>
            <a:xfrm>
              <a:off x="3467100" y="1793070"/>
              <a:ext cx="4244443" cy="1981200"/>
            </a:xfrm>
            <a:custGeom>
              <a:avLst/>
              <a:gdLst>
                <a:gd name="connsiteX0" fmla="*/ 3749143 w 4244443"/>
                <a:gd name="connsiteY0" fmla="*/ 0 h 1981200"/>
                <a:gd name="connsiteX1" fmla="*/ 4244443 w 4244443"/>
                <a:gd name="connsiteY1" fmla="*/ 495300 h 1981200"/>
                <a:gd name="connsiteX2" fmla="*/ 3749143 w 4244443"/>
                <a:gd name="connsiteY2" fmla="*/ 990600 h 1981200"/>
                <a:gd name="connsiteX3" fmla="*/ 3749143 w 4244443"/>
                <a:gd name="connsiteY3" fmla="*/ 742950 h 1981200"/>
                <a:gd name="connsiteX4" fmla="*/ 3090053 w 4244443"/>
                <a:gd name="connsiteY4" fmla="*/ 742950 h 1981200"/>
                <a:gd name="connsiteX5" fmla="*/ 2726125 w 4244443"/>
                <a:gd name="connsiteY5" fmla="*/ 1039560 h 1981200"/>
                <a:gd name="connsiteX6" fmla="*/ 2720094 w 4244443"/>
                <a:gd name="connsiteY6" fmla="*/ 1099387 h 1981200"/>
                <a:gd name="connsiteX7" fmla="*/ 2721068 w 4244443"/>
                <a:gd name="connsiteY7" fmla="*/ 1099387 h 1981200"/>
                <a:gd name="connsiteX8" fmla="*/ 2721835 w 4244443"/>
                <a:gd name="connsiteY8" fmla="*/ 1114425 h 1981200"/>
                <a:gd name="connsiteX9" fmla="*/ 1846392 w 4244443"/>
                <a:gd name="connsiteY9" fmla="*/ 1981200 h 1981200"/>
                <a:gd name="connsiteX10" fmla="*/ 0 w 4244443"/>
                <a:gd name="connsiteY10" fmla="*/ 1981200 h 1981200"/>
                <a:gd name="connsiteX11" fmla="*/ 0 w 4244443"/>
                <a:gd name="connsiteY11" fmla="*/ 1485900 h 1981200"/>
                <a:gd name="connsiteX12" fmla="*/ 1846392 w 4244443"/>
                <a:gd name="connsiteY12" fmla="*/ 1485900 h 1981200"/>
                <a:gd name="connsiteX13" fmla="*/ 2221582 w 4244443"/>
                <a:gd name="connsiteY13" fmla="*/ 1114425 h 1981200"/>
                <a:gd name="connsiteX14" fmla="*/ 2220051 w 4244443"/>
                <a:gd name="connsiteY14" fmla="*/ 1099387 h 1981200"/>
                <a:gd name="connsiteX15" fmla="*/ 2224038 w 4244443"/>
                <a:gd name="connsiteY15" fmla="*/ 1099387 h 1981200"/>
                <a:gd name="connsiteX16" fmla="*/ 2227753 w 4244443"/>
                <a:gd name="connsiteY16" fmla="*/ 1025802 h 1981200"/>
                <a:gd name="connsiteX17" fmla="*/ 3090053 w 4244443"/>
                <a:gd name="connsiteY17" fmla="*/ 247650 h 1981200"/>
                <a:gd name="connsiteX18" fmla="*/ 3749143 w 4244443"/>
                <a:gd name="connsiteY18" fmla="*/ 2476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4443" h="1981200">
                  <a:moveTo>
                    <a:pt x="3749143" y="0"/>
                  </a:moveTo>
                  <a:lnTo>
                    <a:pt x="4244443" y="495300"/>
                  </a:lnTo>
                  <a:lnTo>
                    <a:pt x="3749143" y="990600"/>
                  </a:lnTo>
                  <a:lnTo>
                    <a:pt x="3749143" y="742950"/>
                  </a:lnTo>
                  <a:lnTo>
                    <a:pt x="3090053" y="742950"/>
                  </a:lnTo>
                  <a:cubicBezTo>
                    <a:pt x="2910538" y="742950"/>
                    <a:pt x="2760764" y="870285"/>
                    <a:pt x="2726125" y="1039560"/>
                  </a:cubicBezTo>
                  <a:lnTo>
                    <a:pt x="2720094" y="1099387"/>
                  </a:lnTo>
                  <a:lnTo>
                    <a:pt x="2721068" y="1099387"/>
                  </a:lnTo>
                  <a:lnTo>
                    <a:pt x="2721835" y="1114425"/>
                  </a:lnTo>
                  <a:cubicBezTo>
                    <a:pt x="2721835" y="1593132"/>
                    <a:pt x="2329887" y="1981200"/>
                    <a:pt x="1846392" y="1981200"/>
                  </a:cubicBezTo>
                  <a:lnTo>
                    <a:pt x="0" y="1981200"/>
                  </a:lnTo>
                  <a:lnTo>
                    <a:pt x="0" y="1485900"/>
                  </a:lnTo>
                  <a:lnTo>
                    <a:pt x="1846392" y="1485900"/>
                  </a:lnTo>
                  <a:cubicBezTo>
                    <a:pt x="2053604" y="1485900"/>
                    <a:pt x="2221582" y="1319585"/>
                    <a:pt x="2221582" y="1114425"/>
                  </a:cubicBezTo>
                  <a:lnTo>
                    <a:pt x="2220051" y="1099387"/>
                  </a:lnTo>
                  <a:lnTo>
                    <a:pt x="2224038" y="1099387"/>
                  </a:lnTo>
                  <a:lnTo>
                    <a:pt x="2227753" y="1025802"/>
                  </a:lnTo>
                  <a:cubicBezTo>
                    <a:pt x="2272141" y="588725"/>
                    <a:pt x="2641265" y="247650"/>
                    <a:pt x="3090053" y="247650"/>
                  </a:cubicBezTo>
                  <a:lnTo>
                    <a:pt x="3749143" y="2476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Rectangle 45"/>
            <p:cNvSpPr/>
            <p:nvPr>
              <p:custDataLst>
                <p:tags r:id="rId8"/>
              </p:custDataLst>
            </p:nvPr>
          </p:nvSpPr>
          <p:spPr>
            <a:xfrm>
              <a:off x="5889092" y="1967214"/>
              <a:ext cx="1651720" cy="609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endParaRPr>
            </a:p>
          </p:txBody>
        </p:sp>
      </p:grpSp>
      <p:grpSp>
        <p:nvGrpSpPr>
          <p:cNvPr id="25" name="Group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9"/>
            </p:custDataLst>
          </p:nvPr>
        </p:nvGrpSpPr>
        <p:grpSpPr>
          <a:xfrm>
            <a:off x="3481705" y="2767965"/>
            <a:ext cx="2112010" cy="877570"/>
            <a:chOff x="3467100" y="1793070"/>
            <a:chExt cx="4244443" cy="1981200"/>
          </a:xfrm>
        </p:grpSpPr>
        <p:sp>
          <p:nvSpPr>
            <p:cNvPr id="26" name="Freeform: Shape 44"/>
            <p:cNvSpPr/>
            <p:nvPr>
              <p:custDataLst>
                <p:tags r:id="rId10"/>
              </p:custDataLst>
            </p:nvPr>
          </p:nvSpPr>
          <p:spPr>
            <a:xfrm>
              <a:off x="3467100" y="1793070"/>
              <a:ext cx="4244443" cy="1981200"/>
            </a:xfrm>
            <a:custGeom>
              <a:avLst/>
              <a:gdLst>
                <a:gd name="connsiteX0" fmla="*/ 3749143 w 4244443"/>
                <a:gd name="connsiteY0" fmla="*/ 0 h 1981200"/>
                <a:gd name="connsiteX1" fmla="*/ 4244443 w 4244443"/>
                <a:gd name="connsiteY1" fmla="*/ 495300 h 1981200"/>
                <a:gd name="connsiteX2" fmla="*/ 3749143 w 4244443"/>
                <a:gd name="connsiteY2" fmla="*/ 990600 h 1981200"/>
                <a:gd name="connsiteX3" fmla="*/ 3749143 w 4244443"/>
                <a:gd name="connsiteY3" fmla="*/ 742950 h 1981200"/>
                <a:gd name="connsiteX4" fmla="*/ 3090053 w 4244443"/>
                <a:gd name="connsiteY4" fmla="*/ 742950 h 1981200"/>
                <a:gd name="connsiteX5" fmla="*/ 2726125 w 4244443"/>
                <a:gd name="connsiteY5" fmla="*/ 1039560 h 1981200"/>
                <a:gd name="connsiteX6" fmla="*/ 2720094 w 4244443"/>
                <a:gd name="connsiteY6" fmla="*/ 1099387 h 1981200"/>
                <a:gd name="connsiteX7" fmla="*/ 2721068 w 4244443"/>
                <a:gd name="connsiteY7" fmla="*/ 1099387 h 1981200"/>
                <a:gd name="connsiteX8" fmla="*/ 2721835 w 4244443"/>
                <a:gd name="connsiteY8" fmla="*/ 1114425 h 1981200"/>
                <a:gd name="connsiteX9" fmla="*/ 1846392 w 4244443"/>
                <a:gd name="connsiteY9" fmla="*/ 1981200 h 1981200"/>
                <a:gd name="connsiteX10" fmla="*/ 0 w 4244443"/>
                <a:gd name="connsiteY10" fmla="*/ 1981200 h 1981200"/>
                <a:gd name="connsiteX11" fmla="*/ 0 w 4244443"/>
                <a:gd name="connsiteY11" fmla="*/ 1485900 h 1981200"/>
                <a:gd name="connsiteX12" fmla="*/ 1846392 w 4244443"/>
                <a:gd name="connsiteY12" fmla="*/ 1485900 h 1981200"/>
                <a:gd name="connsiteX13" fmla="*/ 2221582 w 4244443"/>
                <a:gd name="connsiteY13" fmla="*/ 1114425 h 1981200"/>
                <a:gd name="connsiteX14" fmla="*/ 2220051 w 4244443"/>
                <a:gd name="connsiteY14" fmla="*/ 1099387 h 1981200"/>
                <a:gd name="connsiteX15" fmla="*/ 2224038 w 4244443"/>
                <a:gd name="connsiteY15" fmla="*/ 1099387 h 1981200"/>
                <a:gd name="connsiteX16" fmla="*/ 2227753 w 4244443"/>
                <a:gd name="connsiteY16" fmla="*/ 1025802 h 1981200"/>
                <a:gd name="connsiteX17" fmla="*/ 3090053 w 4244443"/>
                <a:gd name="connsiteY17" fmla="*/ 247650 h 1981200"/>
                <a:gd name="connsiteX18" fmla="*/ 3749143 w 4244443"/>
                <a:gd name="connsiteY18" fmla="*/ 2476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4443" h="1981200">
                  <a:moveTo>
                    <a:pt x="3749143" y="0"/>
                  </a:moveTo>
                  <a:lnTo>
                    <a:pt x="4244443" y="495300"/>
                  </a:lnTo>
                  <a:lnTo>
                    <a:pt x="3749143" y="990600"/>
                  </a:lnTo>
                  <a:lnTo>
                    <a:pt x="3749143" y="742950"/>
                  </a:lnTo>
                  <a:lnTo>
                    <a:pt x="3090053" y="742950"/>
                  </a:lnTo>
                  <a:cubicBezTo>
                    <a:pt x="2910538" y="742950"/>
                    <a:pt x="2760764" y="870285"/>
                    <a:pt x="2726125" y="1039560"/>
                  </a:cubicBezTo>
                  <a:lnTo>
                    <a:pt x="2720094" y="1099387"/>
                  </a:lnTo>
                  <a:lnTo>
                    <a:pt x="2721068" y="1099387"/>
                  </a:lnTo>
                  <a:lnTo>
                    <a:pt x="2721835" y="1114425"/>
                  </a:lnTo>
                  <a:cubicBezTo>
                    <a:pt x="2721835" y="1593132"/>
                    <a:pt x="2329887" y="1981200"/>
                    <a:pt x="1846392" y="1981200"/>
                  </a:cubicBezTo>
                  <a:lnTo>
                    <a:pt x="0" y="1981200"/>
                  </a:lnTo>
                  <a:lnTo>
                    <a:pt x="0" y="1485900"/>
                  </a:lnTo>
                  <a:lnTo>
                    <a:pt x="1846392" y="1485900"/>
                  </a:lnTo>
                  <a:cubicBezTo>
                    <a:pt x="2053604" y="1485900"/>
                    <a:pt x="2221582" y="1319585"/>
                    <a:pt x="2221582" y="1114425"/>
                  </a:cubicBezTo>
                  <a:lnTo>
                    <a:pt x="2220051" y="1099387"/>
                  </a:lnTo>
                  <a:lnTo>
                    <a:pt x="2224038" y="1099387"/>
                  </a:lnTo>
                  <a:lnTo>
                    <a:pt x="2227753" y="1025802"/>
                  </a:lnTo>
                  <a:cubicBezTo>
                    <a:pt x="2272141" y="588725"/>
                    <a:pt x="2641265" y="247650"/>
                    <a:pt x="3090053" y="247650"/>
                  </a:cubicBezTo>
                  <a:lnTo>
                    <a:pt x="3749143" y="2476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Rectangle 45"/>
            <p:cNvSpPr/>
            <p:nvPr>
              <p:custDataLst>
                <p:tags r:id="rId11"/>
              </p:custDataLst>
            </p:nvPr>
          </p:nvSpPr>
          <p:spPr>
            <a:xfrm>
              <a:off x="5889092" y="1967214"/>
              <a:ext cx="1651720" cy="609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endParaRPr>
            </a:p>
          </p:txBody>
        </p:sp>
      </p:grpSp>
      <p:grpSp>
        <p:nvGrpSpPr>
          <p:cNvPr id="29" name="Group 7" descr="e7d195523061f1c03a90ee8e42cb24248e56383cd534985688F9F494128731F165EE95AB4B0C0A38076AAEA07667B1565C446FC45FF01DFB0E885BCDBDF3A284F3DB14DA61DD97F0BAB2E6C668FB493184BEA2B79408FB09681DEF3D08660AB93BDD5FE89F02221217A1AFEEDBDC6C022AB57845A528812DBCE728FFE6C08E535B3AD81BF0C0368B"/>
          <p:cNvGrpSpPr/>
          <p:nvPr>
            <p:custDataLst>
              <p:tags r:id="rId12"/>
            </p:custDataLst>
          </p:nvPr>
        </p:nvGrpSpPr>
        <p:grpSpPr>
          <a:xfrm>
            <a:off x="3481705" y="5139690"/>
            <a:ext cx="4676775" cy="877570"/>
            <a:chOff x="3467100" y="1793070"/>
            <a:chExt cx="4244443" cy="1981200"/>
          </a:xfrm>
        </p:grpSpPr>
        <p:sp>
          <p:nvSpPr>
            <p:cNvPr id="30" name="Freeform: Shape 44"/>
            <p:cNvSpPr/>
            <p:nvPr>
              <p:custDataLst>
                <p:tags r:id="rId13"/>
              </p:custDataLst>
            </p:nvPr>
          </p:nvSpPr>
          <p:spPr>
            <a:xfrm>
              <a:off x="3467100" y="1793070"/>
              <a:ext cx="4244443" cy="1981200"/>
            </a:xfrm>
            <a:custGeom>
              <a:avLst/>
              <a:gdLst>
                <a:gd name="connsiteX0" fmla="*/ 3749143 w 4244443"/>
                <a:gd name="connsiteY0" fmla="*/ 0 h 1981200"/>
                <a:gd name="connsiteX1" fmla="*/ 4244443 w 4244443"/>
                <a:gd name="connsiteY1" fmla="*/ 495300 h 1981200"/>
                <a:gd name="connsiteX2" fmla="*/ 3749143 w 4244443"/>
                <a:gd name="connsiteY2" fmla="*/ 990600 h 1981200"/>
                <a:gd name="connsiteX3" fmla="*/ 3749143 w 4244443"/>
                <a:gd name="connsiteY3" fmla="*/ 742950 h 1981200"/>
                <a:gd name="connsiteX4" fmla="*/ 3090053 w 4244443"/>
                <a:gd name="connsiteY4" fmla="*/ 742950 h 1981200"/>
                <a:gd name="connsiteX5" fmla="*/ 2726125 w 4244443"/>
                <a:gd name="connsiteY5" fmla="*/ 1039560 h 1981200"/>
                <a:gd name="connsiteX6" fmla="*/ 2720094 w 4244443"/>
                <a:gd name="connsiteY6" fmla="*/ 1099387 h 1981200"/>
                <a:gd name="connsiteX7" fmla="*/ 2721068 w 4244443"/>
                <a:gd name="connsiteY7" fmla="*/ 1099387 h 1981200"/>
                <a:gd name="connsiteX8" fmla="*/ 2721835 w 4244443"/>
                <a:gd name="connsiteY8" fmla="*/ 1114425 h 1981200"/>
                <a:gd name="connsiteX9" fmla="*/ 1846392 w 4244443"/>
                <a:gd name="connsiteY9" fmla="*/ 1981200 h 1981200"/>
                <a:gd name="connsiteX10" fmla="*/ 0 w 4244443"/>
                <a:gd name="connsiteY10" fmla="*/ 1981200 h 1981200"/>
                <a:gd name="connsiteX11" fmla="*/ 0 w 4244443"/>
                <a:gd name="connsiteY11" fmla="*/ 1485900 h 1981200"/>
                <a:gd name="connsiteX12" fmla="*/ 1846392 w 4244443"/>
                <a:gd name="connsiteY12" fmla="*/ 1485900 h 1981200"/>
                <a:gd name="connsiteX13" fmla="*/ 2221582 w 4244443"/>
                <a:gd name="connsiteY13" fmla="*/ 1114425 h 1981200"/>
                <a:gd name="connsiteX14" fmla="*/ 2220051 w 4244443"/>
                <a:gd name="connsiteY14" fmla="*/ 1099387 h 1981200"/>
                <a:gd name="connsiteX15" fmla="*/ 2224038 w 4244443"/>
                <a:gd name="connsiteY15" fmla="*/ 1099387 h 1981200"/>
                <a:gd name="connsiteX16" fmla="*/ 2227753 w 4244443"/>
                <a:gd name="connsiteY16" fmla="*/ 1025802 h 1981200"/>
                <a:gd name="connsiteX17" fmla="*/ 3090053 w 4244443"/>
                <a:gd name="connsiteY17" fmla="*/ 247650 h 1981200"/>
                <a:gd name="connsiteX18" fmla="*/ 3749143 w 4244443"/>
                <a:gd name="connsiteY18" fmla="*/ 2476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4443" h="1981200">
                  <a:moveTo>
                    <a:pt x="3749143" y="0"/>
                  </a:moveTo>
                  <a:lnTo>
                    <a:pt x="4244443" y="495300"/>
                  </a:lnTo>
                  <a:lnTo>
                    <a:pt x="3749143" y="990600"/>
                  </a:lnTo>
                  <a:lnTo>
                    <a:pt x="3749143" y="742950"/>
                  </a:lnTo>
                  <a:lnTo>
                    <a:pt x="3090053" y="742950"/>
                  </a:lnTo>
                  <a:cubicBezTo>
                    <a:pt x="2910538" y="742950"/>
                    <a:pt x="2760764" y="870285"/>
                    <a:pt x="2726125" y="1039560"/>
                  </a:cubicBezTo>
                  <a:lnTo>
                    <a:pt x="2720094" y="1099387"/>
                  </a:lnTo>
                  <a:lnTo>
                    <a:pt x="2721068" y="1099387"/>
                  </a:lnTo>
                  <a:lnTo>
                    <a:pt x="2721835" y="1114425"/>
                  </a:lnTo>
                  <a:cubicBezTo>
                    <a:pt x="2721835" y="1593132"/>
                    <a:pt x="2329887" y="1981200"/>
                    <a:pt x="1846392" y="1981200"/>
                  </a:cubicBezTo>
                  <a:lnTo>
                    <a:pt x="0" y="1981200"/>
                  </a:lnTo>
                  <a:lnTo>
                    <a:pt x="0" y="1485900"/>
                  </a:lnTo>
                  <a:lnTo>
                    <a:pt x="1846392" y="1485900"/>
                  </a:lnTo>
                  <a:cubicBezTo>
                    <a:pt x="2053604" y="1485900"/>
                    <a:pt x="2221582" y="1319585"/>
                    <a:pt x="2221582" y="1114425"/>
                  </a:cubicBezTo>
                  <a:lnTo>
                    <a:pt x="2220051" y="1099387"/>
                  </a:lnTo>
                  <a:lnTo>
                    <a:pt x="2224038" y="1099387"/>
                  </a:lnTo>
                  <a:lnTo>
                    <a:pt x="2227753" y="1025802"/>
                  </a:lnTo>
                  <a:cubicBezTo>
                    <a:pt x="2272141" y="588725"/>
                    <a:pt x="2641265" y="247650"/>
                    <a:pt x="3090053" y="247650"/>
                  </a:cubicBezTo>
                  <a:lnTo>
                    <a:pt x="3749143" y="2476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1" name="Rectangle 45"/>
            <p:cNvSpPr/>
            <p:nvPr>
              <p:custDataLst>
                <p:tags r:id="rId14"/>
              </p:custDataLst>
            </p:nvPr>
          </p:nvSpPr>
          <p:spPr>
            <a:xfrm>
              <a:off x="5889092" y="1967214"/>
              <a:ext cx="1651720" cy="609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84.40110236220477,&quot;left&quot;:125.49031496062992,&quot;top&quot;:93.98590551181101,&quot;width&quot;:568.327874015748}"/>
</p:tagLst>
</file>

<file path=ppt/tags/tag10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100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01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02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03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04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05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06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07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08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09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1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110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111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12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13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14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15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16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17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18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19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120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1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2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3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4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5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6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7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8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29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3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130.xml><?xml version="1.0" encoding="utf-8"?>
<p:tagLst xmlns:p="http://schemas.openxmlformats.org/presentationml/2006/main">
  <p:tag name="KSO_WM_DIAGRAM_VIRTUALLY_FRAME" val="{&quot;height&quot;:316.5447244094488,&quot;left&quot;:301.14157480314964,&quot;top&quot;:107.66984251968503,&quot;width&quot;:601.0584251968504}"/>
</p:tagLst>
</file>

<file path=ppt/tags/tag131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32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33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34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35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36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37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38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39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140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1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2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3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4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5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6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7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8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49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150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1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2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3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4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5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6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7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8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59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160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1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2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3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4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5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6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7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8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69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7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170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71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72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73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74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75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76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77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78.xml><?xml version="1.0" encoding="utf-8"?>
<p:tagLst xmlns:p="http://schemas.openxmlformats.org/presentationml/2006/main">
  <p:tag name="KSO_WM_DIAGRAM_VIRTUALLY_FRAME" val="{&quot;height&quot;:423.10713582677164,&quot;left&quot;:62.09448818897636,&quot;top&quot;:154.19771653543307,&quot;width&quot;:837.4355118110236}"/>
</p:tagLst>
</file>

<file path=ppt/tags/tag18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180.xml><?xml version="1.0" encoding="utf-8"?>
<p:tagLst xmlns:p="http://schemas.openxmlformats.org/presentationml/2006/main">
  <p:tag name="resource_record_key" val="{&quot;29&quot;:[50000049]}"/>
</p:tagLst>
</file>

<file path=ppt/tags/tag19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2.xml><?xml version="1.0" encoding="utf-8"?>
<p:tagLst xmlns:p="http://schemas.openxmlformats.org/presentationml/2006/main">
  <p:tag name="KSO_WM_DIAGRAM_VIRTUALLY_FRAME" val="{&quot;height&quot;:384.40110236220477,&quot;left&quot;:125.49031496062992,&quot;top&quot;:93.98590551181101,&quot;width&quot;:568.327874015748}"/>
</p:tagLst>
</file>

<file path=ppt/tags/tag20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21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22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23.xml><?xml version="1.0" encoding="utf-8"?>
<p:tagLst xmlns:p="http://schemas.openxmlformats.org/presentationml/2006/main">
  <p:tag name="KSO_WM_DIAGRAM_VIRTUALLY_FRAME" val="{&quot;height&quot;:428.75968503937,&quot;left&quot;:273,&quot;top&quot;:23.586614173228373,&quot;width&quot;:588.8425984251968}"/>
</p:tagLst>
</file>

<file path=ppt/tags/tag24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25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26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27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28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29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3.xml><?xml version="1.0" encoding="utf-8"?>
<p:tagLst xmlns:p="http://schemas.openxmlformats.org/presentationml/2006/main">
  <p:tag name="KSO_WM_DIAGRAM_VIRTUALLY_FRAME" val="{&quot;height&quot;:384.40110236220477,&quot;left&quot;:125.49031496062992,&quot;top&quot;:93.98590551181101,&quot;width&quot;:568.327874015748}"/>
</p:tagLst>
</file>

<file path=ppt/tags/tag30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31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32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33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34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35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36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37.xml><?xml version="1.0" encoding="utf-8"?>
<p:tagLst xmlns:p="http://schemas.openxmlformats.org/presentationml/2006/main">
  <p:tag name="KSO_WM_DIAGRAM_VIRTUALLY_FRAME" val="{&quot;height&quot;:312.42858267716537,&quot;left&quot;:478.91055118110233,&quot;top&quot;:154.2856692913386,&quot;width&quot;:444.4286614173228}"/>
</p:tagLst>
</file>

<file path=ppt/tags/tag38.xml><?xml version="1.0" encoding="utf-8"?>
<p:tagLst xmlns:p="http://schemas.openxmlformats.org/presentationml/2006/main">
  <p:tag name="TABLE_ENDDRAG_ORIGIN_RECT" val="839*206"/>
  <p:tag name="TABLE_ENDDRAG_RECT" val="33*114*839*206"/>
</p:tagLst>
</file>

<file path=ppt/tags/tag39.xml><?xml version="1.0" encoding="utf-8"?>
<p:tagLst xmlns:p="http://schemas.openxmlformats.org/presentationml/2006/main">
  <p:tag name="TABLE_ENDDRAG_ORIGIN_RECT" val="872*90"/>
  <p:tag name="TABLE_ENDDRAG_RECT" val="50*118*872*90"/>
</p:tagLst>
</file>

<file path=ppt/tags/tag4.xml><?xml version="1.0" encoding="utf-8"?>
<p:tagLst xmlns:p="http://schemas.openxmlformats.org/presentationml/2006/main">
  <p:tag name="KSO_WM_DIAGRAM_VIRTUALLY_FRAME" val="{&quot;height&quot;:384.40110236220477,&quot;left&quot;:125.49031496062992,&quot;top&quot;:93.98590551181101,&quot;width&quot;:568.327874015748}"/>
</p:tagLst>
</file>

<file path=ppt/tags/tag40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41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42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43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44.xml><?xml version="1.0" encoding="utf-8"?>
<p:tagLst xmlns:p="http://schemas.openxmlformats.org/presentationml/2006/main">
  <p:tag name="KSO_WM_UNIT_PLACING_PICTURE_USER_VIEWPORT" val="{&quot;height&quot;:941.779527559055,&quot;width&quot;:941.779527559055}"/>
</p:tagLst>
</file>

<file path=ppt/tags/tag45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46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47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48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49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.xml><?xml version="1.0" encoding="utf-8"?>
<p:tagLst xmlns:p="http://schemas.openxmlformats.org/presentationml/2006/main">
  <p:tag name="KSO_WM_DIAGRAM_VIRTUALLY_FRAME" val="{&quot;height&quot;:384.40110236220477,&quot;left&quot;:125.49031496062992,&quot;top&quot;:93.98590551181101,&quot;width&quot;:568.327874015748}"/>
</p:tagLst>
</file>

<file path=ppt/tags/tag50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1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2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3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4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5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6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7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8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59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.xml><?xml version="1.0" encoding="utf-8"?>
<p:tagLst xmlns:p="http://schemas.openxmlformats.org/presentationml/2006/main">
  <p:tag name="KSO_WM_DIAGRAM_VIRTUALLY_FRAME" val="{&quot;height&quot;:384.40110236220477,&quot;left&quot;:125.49031496062992,&quot;top&quot;:93.98590551181101,&quot;width&quot;:568.327874015748}"/>
</p:tagLst>
</file>

<file path=ppt/tags/tag60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1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2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3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4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5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6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7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8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69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.xml><?xml version="1.0" encoding="utf-8"?>
<p:tagLst xmlns:p="http://schemas.openxmlformats.org/presentationml/2006/main">
  <p:tag name="KSO_WM_DIAGRAM_VIRTUALLY_FRAME" val="{&quot;height&quot;:384.40110236220477,&quot;left&quot;:125.49031496062992,&quot;top&quot;:93.98590551181101,&quot;width&quot;:568.327874015748}"/>
</p:tagLst>
</file>

<file path=ppt/tags/tag70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1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2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3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4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5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6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7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8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79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.xml><?xml version="1.0" encoding="utf-8"?>
<p:tagLst xmlns:p="http://schemas.openxmlformats.org/presentationml/2006/main">
  <p:tag name="KSO_WM_DIAGRAM_VIRTUALLY_FRAME" val="{&quot;height&quot;:384.40110236220477,&quot;left&quot;:125.49031496062992,&quot;top&quot;:93.98590551181101,&quot;width&quot;:568.327874015748}"/>
</p:tagLst>
</file>

<file path=ppt/tags/tag80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1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2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3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4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5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6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7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8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89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.xml><?xml version="1.0" encoding="utf-8"?>
<p:tagLst xmlns:p="http://schemas.openxmlformats.org/presentationml/2006/main">
  <p:tag name="KSO_WM_DIAGRAM_VIRTUALLY_FRAME" val="{&quot;height&quot;:311.15968503937,&quot;left&quot;:273,&quot;top&quot;:141.18661417322835,&quot;width&quot;:588.8425984251968}"/>
</p:tagLst>
</file>

<file path=ppt/tags/tag90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1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2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3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4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5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6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7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8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ags/tag99.xml><?xml version="1.0" encoding="utf-8"?>
<p:tagLst xmlns:p="http://schemas.openxmlformats.org/presentationml/2006/main">
  <p:tag name="KSO_WM_DIAGRAM_VIRTUALLY_FRAME" val="{&quot;height&quot;:404.95,&quot;left&quot;:590.975,&quot;top&quot;:97.4,&quot;width&quot;:322.5}"/>
</p:tagLst>
</file>

<file path=ppt/theme/theme1.xml><?xml version="1.0" encoding="utf-8"?>
<a:theme xmlns:a="http://schemas.openxmlformats.org/drawingml/2006/main" name="Office 主题​​">
  <a:themeElements>
    <a:clrScheme name="heijialuo PPT 科技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创意">
      <a:majorFont>
        <a:latin typeface="Poppins"/>
        <a:ea typeface="Poppins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heijialuo PPT 科技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item1.xml><?xml version="1.0" encoding="utf-8"?>
<e7d195523061f1c0 xmlns="http://e7d195523061f1c0/custom/data/def">
  <_7b1dac89e7d195523061f1c0316ecb71 xmlns="">e7d195523061f1c03a90ee8e42cb24248e56383cd534985688F9F494128731F165EE95AB4B0C0A38076AAEA07667B1565C446FC45FF01DFB0E885BCDBDF3A284F3DB14DA61DD97F0BAB2E6C668FB493184BEA2B79408FB09681DEF3D08660AB93BDD5FE89F02221217A1AFEEDBDC6C022AB57845A528812DBCE728FFE6C08E535B3AD81BF0C0368B</_7b1dac89e7d195523061f1c0316ecb71>
</e7d195523061f1c0>
</file>

<file path=customXml/itemProps179.xml><?xml version="1.0" encoding="utf-8"?>
<ds:datastoreItem xmlns:ds="http://schemas.openxmlformats.org/officeDocument/2006/customXml" ds:itemID="{661DDCC1-AA54-484F-ABE5-4EF6928C15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31398</Words>
  <Application>WPS 演示</Application>
  <PresentationFormat>宽屏</PresentationFormat>
  <Paragraphs>1471</Paragraphs>
  <Slides>67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94" baseType="lpstr">
      <vt:lpstr>Arial</vt:lpstr>
      <vt:lpstr>宋体</vt:lpstr>
      <vt:lpstr>Wingdings</vt:lpstr>
      <vt:lpstr>Nexa Light</vt:lpstr>
      <vt:lpstr>Roboto Condensed</vt:lpstr>
      <vt:lpstr>Segoe UI</vt:lpstr>
      <vt:lpstr>微软雅黑</vt:lpstr>
      <vt:lpstr>Calibri Light</vt:lpstr>
      <vt:lpstr>Open Sans SemiBold</vt:lpstr>
      <vt:lpstr>黑体</vt:lpstr>
      <vt:lpstr>Heebo</vt:lpstr>
      <vt:lpstr>Segoe Print</vt:lpstr>
      <vt:lpstr>Inter</vt:lpstr>
      <vt:lpstr>Poppins</vt:lpstr>
      <vt:lpstr>Arial Unicode MS</vt:lpstr>
      <vt:lpstr>思源黑体 CN Normal</vt:lpstr>
      <vt:lpstr>等线</vt:lpstr>
      <vt:lpstr>Liberation Sans</vt:lpstr>
      <vt:lpstr>MV Boli</vt:lpstr>
      <vt:lpstr>Open Sans</vt:lpstr>
      <vt:lpstr>Lato Black</vt:lpstr>
      <vt:lpstr>Open Sans Light</vt:lpstr>
      <vt:lpstr>Wide Latin</vt:lpstr>
      <vt:lpstr>Calibri</vt:lpstr>
      <vt:lpstr>Segoe WPC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龚如意</cp:lastModifiedBy>
  <cp:revision>36</cp:revision>
  <dcterms:created xsi:type="dcterms:W3CDTF">2022-01-22T13:22:00Z</dcterms:created>
  <dcterms:modified xsi:type="dcterms:W3CDTF">2025-12-23T02:22:17Z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FCF245F3A29044659B751DCF2B07B197_13</vt:lpwstr>
  </property>
  <property fmtid="{D5CDD505-2E9C-101B-9397-08002B2CF9AE}" pid="3" name="KSOProductBuildVer">
    <vt:lpwstr>2052-12.1.0.24034</vt:lpwstr>
  </property>
</Properties>
</file>